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50"/>
  </p:notesMasterIdLst>
  <p:handoutMasterIdLst>
    <p:handoutMasterId r:id="rId51"/>
  </p:handoutMasterIdLst>
  <p:sldIdLst>
    <p:sldId id="303" r:id="rId2"/>
    <p:sldId id="365" r:id="rId3"/>
    <p:sldId id="435" r:id="rId4"/>
    <p:sldId id="389" r:id="rId5"/>
    <p:sldId id="392" r:id="rId6"/>
    <p:sldId id="393" r:id="rId7"/>
    <p:sldId id="390" r:id="rId8"/>
    <p:sldId id="436" r:id="rId9"/>
    <p:sldId id="391" r:id="rId10"/>
    <p:sldId id="401" r:id="rId11"/>
    <p:sldId id="394" r:id="rId12"/>
    <p:sldId id="395" r:id="rId13"/>
    <p:sldId id="438" r:id="rId14"/>
    <p:sldId id="426" r:id="rId15"/>
    <p:sldId id="416" r:id="rId16"/>
    <p:sldId id="431" r:id="rId17"/>
    <p:sldId id="428" r:id="rId18"/>
    <p:sldId id="430" r:id="rId19"/>
    <p:sldId id="420" r:id="rId20"/>
    <p:sldId id="421" r:id="rId21"/>
    <p:sldId id="404" r:id="rId22"/>
    <p:sldId id="405" r:id="rId23"/>
    <p:sldId id="400" r:id="rId24"/>
    <p:sldId id="411" r:id="rId25"/>
    <p:sldId id="417" r:id="rId26"/>
    <p:sldId id="424" r:id="rId27"/>
    <p:sldId id="397" r:id="rId28"/>
    <p:sldId id="402" r:id="rId29"/>
    <p:sldId id="403" r:id="rId30"/>
    <p:sldId id="422" r:id="rId31"/>
    <p:sldId id="437" r:id="rId32"/>
    <p:sldId id="412" r:id="rId33"/>
    <p:sldId id="439" r:id="rId34"/>
    <p:sldId id="407" r:id="rId35"/>
    <p:sldId id="409" r:id="rId36"/>
    <p:sldId id="434" r:id="rId37"/>
    <p:sldId id="410" r:id="rId38"/>
    <p:sldId id="408" r:id="rId39"/>
    <p:sldId id="440" r:id="rId40"/>
    <p:sldId id="433" r:id="rId41"/>
    <p:sldId id="406" r:id="rId42"/>
    <p:sldId id="441" r:id="rId43"/>
    <p:sldId id="398" r:id="rId44"/>
    <p:sldId id="399" r:id="rId45"/>
    <p:sldId id="425" r:id="rId46"/>
    <p:sldId id="413" r:id="rId47"/>
    <p:sldId id="423" r:id="rId48"/>
    <p:sldId id="388" r:id="rId49"/>
  </p:sldIdLst>
  <p:sldSz cx="13004800" cy="9753600"/>
  <p:notesSz cx="6819900" cy="9931400"/>
  <p:embeddedFontLst>
    <p:embeddedFont>
      <p:font typeface="Arial Black" panose="020B0A04020102020204" pitchFamily="34" charset="0"/>
      <p:bold r:id="rId52"/>
    </p:embeddedFont>
    <p:embeddedFont>
      <p:font typeface="Arial Narrow" panose="020B0606020202030204" pitchFamily="34" charset="0"/>
      <p:regular r:id="rId53"/>
      <p:bold r:id="rId54"/>
      <p:italic r:id="rId55"/>
      <p:boldItalic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mbria Math" panose="02040503050406030204" pitchFamily="18" charset="0"/>
      <p:regular r:id="rId61"/>
    </p:embeddedFont>
    <p:embeddedFont>
      <p:font typeface="Droid Sans Mono" panose="020B0609030804020204" pitchFamily="49" charset="0"/>
      <p:regular r:id="rId62"/>
    </p:embeddedFont>
    <p:embeddedFont>
      <p:font typeface="Eurostile" panose="020B0504020202050204" pitchFamily="34" charset="0"/>
      <p:regular r:id="rId63"/>
    </p:embeddedFont>
    <p:embeddedFont>
      <p:font typeface="Wingdings 3" panose="05040102010807070707" pitchFamily="18" charset="2"/>
      <p:regular r:id="rId64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C33"/>
    <a:srgbClr val="C2E49C"/>
    <a:srgbClr val="559B7A"/>
    <a:srgbClr val="707174"/>
    <a:srgbClr val="DB6207"/>
    <a:srgbClr val="FF9999"/>
    <a:srgbClr val="F9AB55"/>
    <a:srgbClr val="475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61" d="100"/>
          <a:sy n="61" d="100"/>
        </p:scale>
        <p:origin x="1070" y="43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5/17/2021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17.05.2021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66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666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142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142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130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130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142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154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257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031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14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011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551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154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26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410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5924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7540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8741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754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3485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4871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151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9623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7264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3519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408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408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073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14.png"/><Relationship Id="rId4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 dirty="0"/>
              <a:t>Robert Reitmeier, </a:t>
            </a:r>
            <a:r>
              <a:rPr lang="de-DE" altLang="en-US" sz="4400" dirty="0" err="1"/>
              <a:t>Validas</a:t>
            </a:r>
            <a:r>
              <a:rPr lang="de-DE" altLang="en-US" sz="4400" dirty="0"/>
              <a:t> AG</a:t>
            </a:r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Definiton</a:t>
            </a:r>
            <a:r>
              <a:rPr lang="en-GB" dirty="0">
                <a:latin typeface="Eurostile" panose="020B0504020202050204" pitchFamily="34" charset="0"/>
              </a:rPr>
              <a:t> of “Trace”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237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Trace [1,3]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F37B99-5923-43FE-9D47-A60A06215B9F}"/>
              </a:ext>
            </a:extLst>
          </p:cNvPr>
          <p:cNvSpPr txBox="1"/>
          <p:nvPr/>
        </p:nvSpPr>
        <p:spPr>
          <a:xfrm>
            <a:off x="44669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0D4E1CD-CCBD-4B84-AB6D-91A01D8925A2}"/>
              </a:ext>
            </a:extLst>
          </p:cNvPr>
          <p:cNvSpPr/>
          <p:nvPr/>
        </p:nvSpPr>
        <p:spPr>
          <a:xfrm>
            <a:off x="1170700" y="3963182"/>
            <a:ext cx="1722811" cy="126017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5431A6-A61F-466F-AD5C-28593B8A066B}"/>
              </a:ext>
            </a:extLst>
          </p:cNvPr>
          <p:cNvSpPr/>
          <p:nvPr/>
        </p:nvSpPr>
        <p:spPr>
          <a:xfrm>
            <a:off x="1878244" y="6024535"/>
            <a:ext cx="1169471" cy="35121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854A29-125E-4E00-96F7-F9E66F8FA07A}"/>
              </a:ext>
            </a:extLst>
          </p:cNvPr>
          <p:cNvSpPr/>
          <p:nvPr/>
        </p:nvSpPr>
        <p:spPr>
          <a:xfrm>
            <a:off x="2103190" y="6744256"/>
            <a:ext cx="2255868" cy="2462374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C2D3B6-E427-4F82-BDD3-72DF44355CA9}"/>
              </a:ext>
            </a:extLst>
          </p:cNvPr>
          <p:cNvSpPr/>
          <p:nvPr/>
        </p:nvSpPr>
        <p:spPr>
          <a:xfrm>
            <a:off x="7297103" y="4876800"/>
            <a:ext cx="2285308" cy="3077227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02BD2D4-B9E4-40EE-AA34-20057046CEB5}"/>
              </a:ext>
            </a:extLst>
          </p:cNvPr>
          <p:cNvSpPr/>
          <p:nvPr/>
        </p:nvSpPr>
        <p:spPr>
          <a:xfrm>
            <a:off x="9872360" y="1217812"/>
            <a:ext cx="1644392" cy="319461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5E225A8-5DA8-4DCF-96A3-A9821CCC4E89}"/>
              </a:ext>
            </a:extLst>
          </p:cNvPr>
          <p:cNvSpPr/>
          <p:nvPr/>
        </p:nvSpPr>
        <p:spPr>
          <a:xfrm>
            <a:off x="749196" y="1217812"/>
            <a:ext cx="1353994" cy="3374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A0C9555-80DB-41C2-B9A0-3A4004C7B833}"/>
              </a:ext>
            </a:extLst>
          </p:cNvPr>
          <p:cNvSpPr/>
          <p:nvPr/>
        </p:nvSpPr>
        <p:spPr>
          <a:xfrm>
            <a:off x="3774323" y="1204080"/>
            <a:ext cx="722522" cy="35121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8E02391-5B21-466C-B39E-01BE70C15AB3}"/>
              </a:ext>
            </a:extLst>
          </p:cNvPr>
          <p:cNvSpPr/>
          <p:nvPr/>
        </p:nvSpPr>
        <p:spPr>
          <a:xfrm>
            <a:off x="4686119" y="1204080"/>
            <a:ext cx="2967283" cy="351212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10FEF6F-8D27-41C6-AC87-43E448B1ABD0}"/>
              </a:ext>
            </a:extLst>
          </p:cNvPr>
          <p:cNvCxnSpPr>
            <a:cxnSpLocks/>
          </p:cNvCxnSpPr>
          <p:nvPr/>
        </p:nvCxnSpPr>
        <p:spPr>
          <a:xfrm>
            <a:off x="1377481" y="1659254"/>
            <a:ext cx="654624" cy="2303928"/>
          </a:xfrm>
          <a:prstGeom prst="straightConnector1">
            <a:avLst/>
          </a:prstGeom>
          <a:ln w="25400">
            <a:solidFill>
              <a:srgbClr val="FFFF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A644F8C-93CB-4C35-B506-5952253F5FFB}"/>
              </a:ext>
            </a:extLst>
          </p:cNvPr>
          <p:cNvCxnSpPr>
            <a:cxnSpLocks/>
          </p:cNvCxnSpPr>
          <p:nvPr/>
        </p:nvCxnSpPr>
        <p:spPr>
          <a:xfrm flipH="1">
            <a:off x="2893511" y="1546282"/>
            <a:ext cx="1242073" cy="4478253"/>
          </a:xfrm>
          <a:prstGeom prst="straightConnector1">
            <a:avLst/>
          </a:prstGeom>
          <a:ln w="25400">
            <a:solidFill>
              <a:srgbClr val="FFC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2EC1F42-B1A3-4084-8042-9FB1B507874F}"/>
              </a:ext>
            </a:extLst>
          </p:cNvPr>
          <p:cNvCxnSpPr>
            <a:cxnSpLocks/>
          </p:cNvCxnSpPr>
          <p:nvPr/>
        </p:nvCxnSpPr>
        <p:spPr>
          <a:xfrm flipH="1">
            <a:off x="3970446" y="1546282"/>
            <a:ext cx="2182617" cy="5197974"/>
          </a:xfrm>
          <a:prstGeom prst="straightConnector1">
            <a:avLst/>
          </a:prstGeom>
          <a:ln w="25400">
            <a:solidFill>
              <a:srgbClr val="FF9999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1C059DA-7866-4C00-BFAF-98702ECC2F7E}"/>
              </a:ext>
            </a:extLst>
          </p:cNvPr>
          <p:cNvCxnSpPr>
            <a:cxnSpLocks/>
          </p:cNvCxnSpPr>
          <p:nvPr/>
        </p:nvCxnSpPr>
        <p:spPr>
          <a:xfrm flipH="1">
            <a:off x="9026972" y="1546282"/>
            <a:ext cx="1690777" cy="3330518"/>
          </a:xfrm>
          <a:prstGeom prst="straightConnector1">
            <a:avLst/>
          </a:prstGeom>
          <a:ln w="25400">
            <a:solidFill>
              <a:srgbClr val="DB6207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84284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6804560" y="7948349"/>
            <a:ext cx="5094515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6804560" y="8509755"/>
            <a:ext cx="4180115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CB37461-9392-42E0-A2D6-DFDE8DF9F88F}"/>
              </a:ext>
            </a:extLst>
          </p:cNvPr>
          <p:cNvSpPr txBox="1"/>
          <p:nvPr/>
        </p:nvSpPr>
        <p:spPr>
          <a:xfrm>
            <a:off x="7332623" y="2739280"/>
            <a:ext cx="5640216" cy="523220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800">
                <a:latin typeface="Courier New" panose="02070309020205020404" pitchFamily="49" charset="0"/>
                <a:cs typeface="Courier New" panose="02070309020205020404" pitchFamily="49" charset="0"/>
              </a:rPr>
              <a:t>short _FDtest(float *px)</a:t>
            </a: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5EE44EA0-E641-4B38-BF81-8CCFE6A587F7}"/>
              </a:ext>
            </a:extLst>
          </p:cNvPr>
          <p:cNvSpPr/>
          <p:nvPr/>
        </p:nvSpPr>
        <p:spPr>
          <a:xfrm>
            <a:off x="5814054" y="1163782"/>
            <a:ext cx="539496" cy="8096772"/>
          </a:xfrm>
          <a:prstGeom prst="rightBrace">
            <a:avLst>
              <a:gd name="adj1" fmla="val 26977"/>
              <a:gd name="adj2" fmla="val 2316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links 3">
            <a:extLst>
              <a:ext uri="{FF2B5EF4-FFF2-40B4-BE49-F238E27FC236}">
                <a16:creationId xmlns:a16="http://schemas.microsoft.com/office/drawing/2014/main" id="{29C4B277-BA03-431E-A973-F482ED1F0490}"/>
              </a:ext>
            </a:extLst>
          </p:cNvPr>
          <p:cNvSpPr/>
          <p:nvPr/>
        </p:nvSpPr>
        <p:spPr>
          <a:xfrm>
            <a:off x="6502399" y="2821169"/>
            <a:ext cx="634671" cy="35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02450EC-97CC-40EC-833A-82CCD6902CA4}"/>
              </a:ext>
            </a:extLst>
          </p:cNvPr>
          <p:cNvCxnSpPr>
            <a:cxnSpLocks/>
          </p:cNvCxnSpPr>
          <p:nvPr/>
        </p:nvCxnSpPr>
        <p:spPr>
          <a:xfrm flipH="1">
            <a:off x="4465122" y="8182099"/>
            <a:ext cx="286750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39C4825-FC13-4066-8255-EFF487308EEA}"/>
              </a:ext>
            </a:extLst>
          </p:cNvPr>
          <p:cNvCxnSpPr>
            <a:cxnSpLocks/>
          </p:cNvCxnSpPr>
          <p:nvPr/>
        </p:nvCxnSpPr>
        <p:spPr>
          <a:xfrm flipH="1">
            <a:off x="2900744" y="8775865"/>
            <a:ext cx="443187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7" grpId="0" animBg="1"/>
      <p:bldP spid="29" grpId="0" animBg="1"/>
      <p:bldP spid="34" grpId="0"/>
      <p:bldP spid="36" grpId="0"/>
      <p:bldP spid="3" grpId="0" animBg="1"/>
      <p:bldP spid="10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Specific Problems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</a:t>
            </a:r>
            <a:r>
              <a:rPr lang="en-GB" sz="2400" b="0">
                <a:latin typeface="Eurostile" panose="020B0504020202050204" pitchFamily="34" charset="0"/>
              </a:rPr>
              <a:t>The Challenge by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>
                <a:latin typeface="Eurostile" panose="020B0504020202050204" pitchFamily="34" charset="0"/>
              </a:rPr>
              <a:t>How </a:t>
            </a:r>
            <a:r>
              <a:rPr lang="en-GB" sz="2400" b="0" dirty="0"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dirty="0">
                <a:solidFill>
                  <a:srgbClr val="FF0000"/>
                </a:solidFill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Experience in </a:t>
            </a:r>
            <a:r>
              <a:rPr lang="en-GB" sz="2400" b="0" dirty="0" err="1">
                <a:latin typeface="Eurostile" panose="020B0504020202050204" pitchFamily="34" charset="0"/>
              </a:rPr>
              <a:t>QkitKnorrBremse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 dirty="0"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04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066EE0F-8D35-418E-8FB2-9069E0E95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2280636"/>
            <a:ext cx="11959362" cy="50345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Dirty Detail: Pointer Casting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78486" y="1367378"/>
            <a:ext cx="3312424" cy="579079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Pointer Cast!</a:t>
            </a: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BE8D3C6-7CAE-47F4-B603-655A6C668653}"/>
              </a:ext>
            </a:extLst>
          </p:cNvPr>
          <p:cNvSpPr/>
          <p:nvPr/>
        </p:nvSpPr>
        <p:spPr>
          <a:xfrm>
            <a:off x="1734470" y="5968195"/>
            <a:ext cx="6181980" cy="50908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21C86DC-B800-4F8A-A8F8-70406C43942E}"/>
              </a:ext>
            </a:extLst>
          </p:cNvPr>
          <p:cNvSpPr/>
          <p:nvPr/>
        </p:nvSpPr>
        <p:spPr>
          <a:xfrm>
            <a:off x="2813796" y="6806111"/>
            <a:ext cx="1933568" cy="50908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378705A-CC14-45F3-A96D-4BF99D423828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4963886" y="1946457"/>
            <a:ext cx="3770812" cy="402173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234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>
            <a:extLst>
              <a:ext uri="{FF2B5EF4-FFF2-40B4-BE49-F238E27FC236}">
                <a16:creationId xmlns:a16="http://schemas.microsoft.com/office/drawing/2014/main" id="{36E0AF75-E5C6-4333-8A3B-839575E4F1F6}"/>
              </a:ext>
            </a:extLst>
          </p:cNvPr>
          <p:cNvSpPr txBox="1"/>
          <p:nvPr/>
        </p:nvSpPr>
        <p:spPr>
          <a:xfrm>
            <a:off x="3335981" y="1659385"/>
            <a:ext cx="77699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ps-&gt;_Sh[1]</a:t>
            </a:r>
          </a:p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:: unsigned short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Getting down to Memory Bits</a:t>
            </a:r>
            <a:endParaRPr lang="en-GB" dirty="0">
              <a:latin typeface="Eurostile" panose="020B0504020202050204" pitchFamily="34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D123BB-6C85-47E0-8C33-1801A6A50F95}"/>
              </a:ext>
            </a:extLst>
          </p:cNvPr>
          <p:cNvCxnSpPr>
            <a:cxnSpLocks/>
          </p:cNvCxnSpPr>
          <p:nvPr/>
        </p:nvCxnSpPr>
        <p:spPr>
          <a:xfrm flipV="1">
            <a:off x="2102000" y="7302674"/>
            <a:ext cx="0" cy="1372085"/>
          </a:xfrm>
          <a:prstGeom prst="straightConnector1">
            <a:avLst/>
          </a:prstGeom>
          <a:ln w="63500">
            <a:solidFill>
              <a:srgbClr val="FFFF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328AED9E-5BF9-41C1-9444-211F1657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371" y="3604944"/>
            <a:ext cx="9389988" cy="2932950"/>
          </a:xfrm>
          <a:prstGeom prst="rect">
            <a:avLst/>
          </a:prstGeom>
        </p:spPr>
      </p:pic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BB405093-9B62-4EFA-A830-B11E3AC3E113}"/>
              </a:ext>
            </a:extLst>
          </p:cNvPr>
          <p:cNvSpPr/>
          <p:nvPr/>
        </p:nvSpPr>
        <p:spPr>
          <a:xfrm rot="5400000">
            <a:off x="6242275" y="2485994"/>
            <a:ext cx="539496" cy="8820046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902F654E-2912-438F-8C6B-CE50EE0C3560}"/>
              </a:ext>
            </a:extLst>
          </p:cNvPr>
          <p:cNvSpPr/>
          <p:nvPr/>
        </p:nvSpPr>
        <p:spPr>
          <a:xfrm rot="16200000">
            <a:off x="4031438" y="1053662"/>
            <a:ext cx="539496" cy="4398365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05A82B93-9C4A-49B6-8C23-0E0CE3721DB0}"/>
              </a:ext>
            </a:extLst>
          </p:cNvPr>
          <p:cNvSpPr/>
          <p:nvPr/>
        </p:nvSpPr>
        <p:spPr>
          <a:xfrm rot="16200000">
            <a:off x="8496958" y="1097505"/>
            <a:ext cx="539496" cy="4310680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3CE4465-EB28-4E87-B47D-49A1B9DBA748}"/>
              </a:ext>
            </a:extLst>
          </p:cNvPr>
          <p:cNvCxnSpPr>
            <a:cxnSpLocks/>
          </p:cNvCxnSpPr>
          <p:nvPr/>
        </p:nvCxnSpPr>
        <p:spPr>
          <a:xfrm flipV="1">
            <a:off x="2102000" y="2893513"/>
            <a:ext cx="0" cy="4272254"/>
          </a:xfrm>
          <a:prstGeom prst="straightConnector1">
            <a:avLst/>
          </a:prstGeom>
          <a:ln w="63500">
            <a:solidFill>
              <a:srgbClr val="0070C0"/>
            </a:solidFill>
            <a:prstDash val="sysDot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75064DFA-1FC3-48BE-83AA-88921E48A448}"/>
              </a:ext>
            </a:extLst>
          </p:cNvPr>
          <p:cNvSpPr txBox="1"/>
          <p:nvPr/>
        </p:nvSpPr>
        <p:spPr>
          <a:xfrm>
            <a:off x="5009507" y="7165766"/>
            <a:ext cx="29176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*px</a:t>
            </a:r>
          </a:p>
          <a:p>
            <a:pPr algn="ctr"/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 float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9249F5-E561-4444-9F69-4B6B5ED96F65}"/>
              </a:ext>
            </a:extLst>
          </p:cNvPr>
          <p:cNvSpPr txBox="1"/>
          <p:nvPr/>
        </p:nvSpPr>
        <p:spPr>
          <a:xfrm>
            <a:off x="7396326" y="1609153"/>
            <a:ext cx="4190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ps-&gt;_Sh[0]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2298857-F349-4D6B-AD23-4F748255B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230" y="8662300"/>
            <a:ext cx="6990880" cy="63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Memory Bits Code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371"/>
            <a:ext cx="12603409" cy="1356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7056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What about Arrays?</a:t>
            </a:r>
          </a:p>
        </p:txBody>
      </p:sp>
    </p:spTree>
    <p:extLst>
      <p:ext uri="{BB962C8B-B14F-4D97-AF65-F5344CB8AC3E}">
        <p14:creationId xmlns:p14="http://schemas.microsoft.com/office/powerpoint/2010/main" val="401740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Z3 Array Theory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426574-C4A7-4784-87C1-E05C88B34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974" y="1136539"/>
            <a:ext cx="8626852" cy="57986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175DD2E-2689-4D96-88E4-E1FB275CA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037" y="7430414"/>
            <a:ext cx="8060725" cy="185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28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030B992E-94D7-4331-B818-635A67555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8" y="1504427"/>
            <a:ext cx="4396797" cy="13620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Translation of Arrays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DCBC70-348C-4EB0-A419-7170D4ADD7C8}"/>
              </a:ext>
            </a:extLst>
          </p:cNvPr>
          <p:cNvSpPr txBox="1"/>
          <p:nvPr/>
        </p:nvSpPr>
        <p:spPr>
          <a:xfrm>
            <a:off x="7184572" y="1389458"/>
            <a:ext cx="4429496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arr[0] = 1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arr[1] = 2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arr[1] = 10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arr[1]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7E3F80A-6B8B-4D2F-9B91-6B0D8817A3C8}"/>
              </a:ext>
            </a:extLst>
          </p:cNvPr>
          <p:cNvSpPr/>
          <p:nvPr/>
        </p:nvSpPr>
        <p:spPr>
          <a:xfrm rot="10800000">
            <a:off x="6638304" y="1419379"/>
            <a:ext cx="439388" cy="821528"/>
          </a:xfrm>
          <a:prstGeom prst="rightBrace">
            <a:avLst>
              <a:gd name="adj1" fmla="val 26977"/>
              <a:gd name="adj2" fmla="val 48446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81CFBC7-2593-4EF9-9804-496873DADCB6}"/>
              </a:ext>
            </a:extLst>
          </p:cNvPr>
          <p:cNvCxnSpPr>
            <a:cxnSpLocks/>
          </p:cNvCxnSpPr>
          <p:nvPr/>
        </p:nvCxnSpPr>
        <p:spPr>
          <a:xfrm>
            <a:off x="5676405" y="1831486"/>
            <a:ext cx="890649" cy="5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307B813-4388-4EF1-A4DB-3E75D8EF1EE6}"/>
              </a:ext>
            </a:extLst>
          </p:cNvPr>
          <p:cNvCxnSpPr>
            <a:cxnSpLocks/>
          </p:cNvCxnSpPr>
          <p:nvPr/>
        </p:nvCxnSpPr>
        <p:spPr>
          <a:xfrm>
            <a:off x="3526970" y="2299883"/>
            <a:ext cx="3550722" cy="129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B91C6AD1-7121-476D-BEF4-9ABDA55EE836}"/>
              </a:ext>
            </a:extLst>
          </p:cNvPr>
          <p:cNvSpPr txBox="1"/>
          <p:nvPr/>
        </p:nvSpPr>
        <p:spPr>
          <a:xfrm>
            <a:off x="7184572" y="4753998"/>
            <a:ext cx="442949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arr$$$1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arr$$$1[0] = 1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arr$$$1[1] = 2</a:t>
            </a:r>
          </a:p>
          <a:p>
            <a:endParaRPr lang="de-DE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arr$$$2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arr$$$2[1] = 10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arr$$$2[1]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32E6E33F-06D3-444F-8D10-D50A5CF54D7A}"/>
              </a:ext>
            </a:extLst>
          </p:cNvPr>
          <p:cNvSpPr/>
          <p:nvPr/>
        </p:nvSpPr>
        <p:spPr>
          <a:xfrm rot="5400000">
            <a:off x="9379632" y="2807316"/>
            <a:ext cx="419381" cy="439387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8789EBCC-5B4F-4DEA-9C84-037EE7B06771}"/>
              </a:ext>
            </a:extLst>
          </p:cNvPr>
          <p:cNvSpPr/>
          <p:nvPr/>
        </p:nvSpPr>
        <p:spPr>
          <a:xfrm>
            <a:off x="8645232" y="3236700"/>
            <a:ext cx="1888178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Trans-</a:t>
            </a:r>
            <a:br>
              <a:rPr lang="de-DE" sz="3200">
                <a:solidFill>
                  <a:schemeClr val="bg1"/>
                </a:solidFill>
              </a:rPr>
            </a:br>
            <a:r>
              <a:rPr lang="de-DE" sz="3200">
                <a:solidFill>
                  <a:schemeClr val="bg1"/>
                </a:solidFill>
              </a:rPr>
              <a:t>former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DFAC1899-10B0-4CA4-AC95-D5497384B665}"/>
              </a:ext>
            </a:extLst>
          </p:cNvPr>
          <p:cNvSpPr/>
          <p:nvPr/>
        </p:nvSpPr>
        <p:spPr>
          <a:xfrm rot="5400000">
            <a:off x="9379632" y="4324614"/>
            <a:ext cx="419380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8229849-EBB0-4770-B846-CE9E052A1E43}"/>
              </a:ext>
            </a:extLst>
          </p:cNvPr>
          <p:cNvSpPr txBox="1"/>
          <p:nvPr/>
        </p:nvSpPr>
        <p:spPr>
          <a:xfrm>
            <a:off x="6567054" y="3633929"/>
            <a:ext cx="223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elimArrayAssignsM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A02B41E7-E5EF-4A63-BB83-83504FB757E3}"/>
              </a:ext>
            </a:extLst>
          </p:cNvPr>
          <p:cNvSpPr/>
          <p:nvPr/>
        </p:nvSpPr>
        <p:spPr>
          <a:xfrm>
            <a:off x="8706794" y="7347587"/>
            <a:ext cx="1765055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F44A8FD2-CFEC-4A54-8200-09C3E7F1864E}"/>
              </a:ext>
            </a:extLst>
          </p:cNvPr>
          <p:cNvSpPr/>
          <p:nvPr/>
        </p:nvSpPr>
        <p:spPr>
          <a:xfrm rot="5400000">
            <a:off x="9308190" y="6846763"/>
            <a:ext cx="562264" cy="439387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6B31A0BB-5BB5-4CCA-BA56-E1197916AB36}"/>
              </a:ext>
            </a:extLst>
          </p:cNvPr>
          <p:cNvSpPr/>
          <p:nvPr/>
        </p:nvSpPr>
        <p:spPr>
          <a:xfrm rot="10800000">
            <a:off x="6305796" y="7703845"/>
            <a:ext cx="2400998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C2E49C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6AA56F6-CB74-4852-9C02-26CBDE6ED1D4}"/>
              </a:ext>
            </a:extLst>
          </p:cNvPr>
          <p:cNvSpPr txBox="1"/>
          <p:nvPr/>
        </p:nvSpPr>
        <p:spPr>
          <a:xfrm>
            <a:off x="748144" y="7299165"/>
            <a:ext cx="5557651" cy="1200329"/>
          </a:xfrm>
          <a:prstGeom prst="rect">
            <a:avLst/>
          </a:prstGeom>
          <a:solidFill>
            <a:srgbClr val="C2E49C"/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arr$$$1 (𝓈𝓉𝑜𝓇𝑒 0 1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arr$$$1 (𝓈𝓉𝑜𝓇𝑒 1 2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arr$$$2 (𝓈𝓉𝑜𝓇𝑒 1 10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return_val (𝓈𝑒𝓁𝑒𝒸𝓉 1 arr$$$1))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0162578-38E7-4426-9AEB-8D7EBF96AC4F}"/>
              </a:ext>
            </a:extLst>
          </p:cNvPr>
          <p:cNvCxnSpPr>
            <a:cxnSpLocks/>
          </p:cNvCxnSpPr>
          <p:nvPr/>
        </p:nvCxnSpPr>
        <p:spPr>
          <a:xfrm>
            <a:off x="3954483" y="2684992"/>
            <a:ext cx="3123209" cy="29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eschweifte Klammer rechts 38">
            <a:extLst>
              <a:ext uri="{FF2B5EF4-FFF2-40B4-BE49-F238E27FC236}">
                <a16:creationId xmlns:a16="http://schemas.microsoft.com/office/drawing/2014/main" id="{A1777F31-EBF9-43F2-82EA-501CA7E3C4C1}"/>
              </a:ext>
            </a:extLst>
          </p:cNvPr>
          <p:cNvSpPr/>
          <p:nvPr/>
        </p:nvSpPr>
        <p:spPr>
          <a:xfrm>
            <a:off x="11557116" y="5978450"/>
            <a:ext cx="157895" cy="432025"/>
          </a:xfrm>
          <a:prstGeom prst="rightBrace">
            <a:avLst>
              <a:gd name="adj1" fmla="val 26977"/>
              <a:gd name="adj2" fmla="val 4844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34853BE-C6DA-4DBB-A642-5391DD45166E}"/>
              </a:ext>
            </a:extLst>
          </p:cNvPr>
          <p:cNvCxnSpPr>
            <a:cxnSpLocks/>
          </p:cNvCxnSpPr>
          <p:nvPr/>
        </p:nvCxnSpPr>
        <p:spPr>
          <a:xfrm>
            <a:off x="9589321" y="2406011"/>
            <a:ext cx="2652806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0532B17B-C69F-4F5A-BF22-37B0C3BCCBC4}"/>
              </a:ext>
            </a:extLst>
          </p:cNvPr>
          <p:cNvCxnSpPr>
            <a:cxnSpLocks/>
          </p:cNvCxnSpPr>
          <p:nvPr/>
        </p:nvCxnSpPr>
        <p:spPr>
          <a:xfrm flipH="1">
            <a:off x="11839699" y="6194463"/>
            <a:ext cx="4024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D68B8B7-CAD2-4852-B2D8-92517AFD18D6}"/>
              </a:ext>
            </a:extLst>
          </p:cNvPr>
          <p:cNvCxnSpPr>
            <a:cxnSpLocks/>
          </p:cNvCxnSpPr>
          <p:nvPr/>
        </p:nvCxnSpPr>
        <p:spPr>
          <a:xfrm flipV="1">
            <a:off x="12242127" y="2429835"/>
            <a:ext cx="0" cy="3764628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feld 83">
            <a:extLst>
              <a:ext uri="{FF2B5EF4-FFF2-40B4-BE49-F238E27FC236}">
                <a16:creationId xmlns:a16="http://schemas.microsoft.com/office/drawing/2014/main" id="{00C67B5F-E8FF-42C5-BFC3-368291A8327F}"/>
              </a:ext>
            </a:extLst>
          </p:cNvPr>
          <p:cNvSpPr txBox="1"/>
          <p:nvPr/>
        </p:nvSpPr>
        <p:spPr>
          <a:xfrm>
            <a:off x="10074521" y="2031163"/>
            <a:ext cx="210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Array Assignment</a:t>
            </a:r>
          </a:p>
        </p:txBody>
      </p:sp>
    </p:spTree>
    <p:extLst>
      <p:ext uri="{BB962C8B-B14F-4D97-AF65-F5344CB8AC3E}">
        <p14:creationId xmlns:p14="http://schemas.microsoft.com/office/powerpoint/2010/main" val="384522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</a:t>
            </a:r>
            <a:r>
              <a:rPr lang="en-GB" sz="2400" b="0">
                <a:latin typeface="Eurostile" panose="020B0504020202050204" pitchFamily="34" charset="0"/>
              </a:rPr>
              <a:t>The Challenge by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>
                <a:latin typeface="Eurostile" panose="020B0504020202050204" pitchFamily="34" charset="0"/>
              </a:rPr>
              <a:t>How </a:t>
            </a:r>
            <a:r>
              <a:rPr lang="en-GB" sz="2400" b="0" dirty="0"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Experience in </a:t>
            </a:r>
            <a:r>
              <a:rPr lang="en-GB" sz="2400" b="0" dirty="0" err="1">
                <a:latin typeface="Eurostile" panose="020B0504020202050204" pitchFamily="34" charset="0"/>
              </a:rPr>
              <a:t>QkitKnorrBremse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 dirty="0"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r>
              <a:rPr lang="en-GB" sz="2400" b="0" dirty="0">
                <a:latin typeface="Eurostile" panose="020B0504020202050204" pitchFamily="34" charset="0"/>
              </a:rPr>
              <a:t>Three occasional quizzes to score sweets!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788" y="5318695"/>
            <a:ext cx="1405696" cy="194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Backwards GOTO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9925" y="3178204"/>
            <a:ext cx="12029440" cy="585926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Label: Store </a:t>
            </a:r>
            <a:r>
              <a:rPr lang="en-GB" dirty="0" err="1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dirty="0">
                <a:latin typeface="Eurostile" panose="020B0504020202050204" pitchFamily="34" charset="0"/>
              </a:rPr>
              <a:t> function call (as a value!)</a:t>
            </a:r>
          </a:p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GOTO: Retrieve </a:t>
            </a:r>
            <a:r>
              <a:rPr lang="en-GB" dirty="0" err="1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dirty="0">
                <a:latin typeface="Eurostile" panose="020B0504020202050204" pitchFamily="34" charset="0"/>
              </a:rPr>
              <a:t> function call and continue with it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It works, because: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Function calls are first class values.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Computation Side Effects are encapsulated.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 dirty="0">
                <a:latin typeface="Eurostile" panose="020B0504020202050204" pitchFamily="34" charset="0"/>
              </a:rPr>
              <a:t>State in </a:t>
            </a:r>
            <a:r>
              <a:rPr lang="en-GB" dirty="0" err="1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dirty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en-GB" b="0" dirty="0">
                <a:latin typeface="Eurostile" panose="020B0504020202050204" pitchFamily="34" charset="0"/>
              </a:rPr>
              <a:t>Monad should not be stored with the label!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→ Contains only “constants” w.r.t. </a:t>
            </a:r>
            <a:r>
              <a:rPr lang="en-GB" b="0" dirty="0" err="1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b="0" dirty="0">
                <a:latin typeface="Eurostile" panose="020B0504020202050204" pitchFamily="34" charset="0"/>
              </a:rPr>
              <a:t> computation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sz="2000" dirty="0">
                <a:latin typeface="Eurostile" panose="020B0504020202050204" pitchFamily="34" charset="0"/>
              </a:rPr>
              <a:t>BTW: Example for Theory put into Practice!</a:t>
            </a:r>
            <a:endParaRPr lang="en-GB" sz="2000" b="0" dirty="0">
              <a:latin typeface="Eurostile" panose="020B0504020202050204" pitchFamily="34" charset="0"/>
            </a:endParaRPr>
          </a:p>
        </p:txBody>
      </p:sp>
      <p:grpSp>
        <p:nvGrpSpPr>
          <p:cNvPr id="27" name="Gruppieren 26"/>
          <p:cNvGrpSpPr/>
          <p:nvPr/>
        </p:nvGrpSpPr>
        <p:grpSpPr>
          <a:xfrm>
            <a:off x="550415" y="1463339"/>
            <a:ext cx="3657601" cy="1290270"/>
            <a:chOff x="4563122" y="2627738"/>
            <a:chExt cx="3657601" cy="1290270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3327C3B-38DB-48F0-98D1-DBE5C369CFFA}"/>
                </a:ext>
              </a:extLst>
            </p:cNvPr>
            <p:cNvSpPr txBox="1"/>
            <p:nvPr/>
          </p:nvSpPr>
          <p:spPr>
            <a:xfrm>
              <a:off x="5077437" y="2627738"/>
              <a:ext cx="3143286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label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…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…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goto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label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>
              <a:off x="4563122" y="2796466"/>
              <a:ext cx="51431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3122" y="2796467"/>
              <a:ext cx="0" cy="1121541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>
              <a:off x="7546019" y="3382392"/>
              <a:ext cx="33735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3122" y="3918008"/>
              <a:ext cx="3320249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7095" y="3382392"/>
              <a:ext cx="0" cy="535616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4380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085967"/>
          </a:xfrm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New ?!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Works inductively.</a:t>
            </a:r>
            <a:r>
              <a:rPr lang="en-GB" dirty="0">
                <a:latin typeface="Eurostile" panose="020B0504020202050204" pitchFamily="34" charset="0"/>
              </a:rPr>
              <a:t> Given MC/DC Tables for A and B: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How to combine them to get a table for A || B ?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Example: A || (B</a:t>
            </a:r>
            <a:r>
              <a:rPr lang="en-GB" sz="1600" dirty="0">
                <a:latin typeface="Eurostile" panose="020B0504020202050204" pitchFamily="34" charset="0"/>
              </a:rPr>
              <a:t>1</a:t>
            </a:r>
            <a:r>
              <a:rPr lang="en-GB" dirty="0">
                <a:latin typeface="Eurostile" panose="020B0504020202050204" pitchFamily="34" charset="0"/>
              </a:rPr>
              <a:t> &amp;&amp; B</a:t>
            </a:r>
            <a:r>
              <a:rPr lang="en-GB" sz="1600" dirty="0">
                <a:latin typeface="Eurostile" panose="020B0504020202050204" pitchFamily="34" charset="0"/>
              </a:rPr>
              <a:t>2</a:t>
            </a:r>
            <a:r>
              <a:rPr lang="en-GB" dirty="0">
                <a:latin typeface="Eurostile" panose="020B0504020202050204" pitchFamily="34" charset="0"/>
              </a:rPr>
              <a:t> 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br>
              <a:rPr lang="en-GB" b="0" dirty="0">
                <a:latin typeface="Eurostile" panose="020B0504020202050204" pitchFamily="34" charset="0"/>
              </a:rPr>
            </a:b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41905"/>
              </p:ext>
            </p:extLst>
          </p:nvPr>
        </p:nvGraphicFramePr>
        <p:xfrm>
          <a:off x="3562628" y="4025109"/>
          <a:ext cx="280403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10336"/>
              </p:ext>
            </p:extLst>
          </p:nvPr>
        </p:nvGraphicFramePr>
        <p:xfrm>
          <a:off x="1735307" y="4037625"/>
          <a:ext cx="126671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117430" y="399791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Eurostile" panose="020B0604020202020204" charset="0"/>
              </a:rPr>
              <a:t>||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77172"/>
              </p:ext>
            </p:extLst>
          </p:nvPr>
        </p:nvGraphicFramePr>
        <p:xfrm>
          <a:off x="2115567" y="6489218"/>
          <a:ext cx="420782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r>
                        <a:rPr lang="de-DE" baseline="0" dirty="0"/>
                        <a:t> || (</a:t>
                      </a:r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r>
                        <a:rPr lang="de-DE" sz="2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1776902" y="4569678"/>
            <a:ext cx="488273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2272927" y="4769145"/>
            <a:ext cx="1313895" cy="13597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2265175" y="4782742"/>
            <a:ext cx="1313895" cy="519063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2265175" y="4782742"/>
            <a:ext cx="1313895" cy="994299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14561" y="4521133"/>
            <a:ext cx="745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concat</a:t>
            </a:r>
            <a:endParaRPr lang="de-DE" sz="1400" dirty="0"/>
          </a:p>
        </p:txBody>
      </p:sp>
      <p:sp>
        <p:nvSpPr>
          <p:cNvPr id="24" name="Rechteck 23"/>
          <p:cNvSpPr/>
          <p:nvPr/>
        </p:nvSpPr>
        <p:spPr>
          <a:xfrm>
            <a:off x="3579070" y="455608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3579070" y="5035475"/>
            <a:ext cx="2734321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79069" y="550127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2698119" y="7019858"/>
            <a:ext cx="3615272" cy="134996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115567" y="7003882"/>
            <a:ext cx="488273" cy="1365944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/>
          <p:cNvCxnSpPr>
            <a:stCxn id="8" idx="2"/>
            <a:endCxn id="34" idx="0"/>
          </p:cNvCxnSpPr>
          <p:nvPr/>
        </p:nvCxnSpPr>
        <p:spPr>
          <a:xfrm>
            <a:off x="2021039" y="4995806"/>
            <a:ext cx="338665" cy="2008076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6" idx="2"/>
            <a:endCxn id="33" idx="0"/>
          </p:cNvCxnSpPr>
          <p:nvPr/>
        </p:nvCxnSpPr>
        <p:spPr>
          <a:xfrm flipH="1">
            <a:off x="4505755" y="5927399"/>
            <a:ext cx="440475" cy="1092459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1776902" y="5065760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2115567" y="8492541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mit Pfeil 56"/>
          <p:cNvCxnSpPr>
            <a:stCxn id="53" idx="1"/>
            <a:endCxn id="54" idx="1"/>
          </p:cNvCxnSpPr>
          <p:nvPr/>
        </p:nvCxnSpPr>
        <p:spPr>
          <a:xfrm rot="10800000" flipH="1" flipV="1">
            <a:off x="1776901" y="5278823"/>
            <a:ext cx="338665" cy="3426781"/>
          </a:xfrm>
          <a:prstGeom prst="bentConnector3">
            <a:avLst>
              <a:gd name="adj1" fmla="val -67500"/>
            </a:avLst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/>
        </p:nvSpPr>
        <p:spPr>
          <a:xfrm>
            <a:off x="2714561" y="8492541"/>
            <a:ext cx="872261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2667734" y="8918669"/>
            <a:ext cx="106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Don‘t</a:t>
            </a:r>
            <a:r>
              <a:rPr lang="de-DE" sz="1400" dirty="0"/>
              <a:t> care</a:t>
            </a:r>
          </a:p>
        </p:txBody>
      </p:sp>
      <p:sp>
        <p:nvSpPr>
          <p:cNvPr id="70" name="Rechteck 69"/>
          <p:cNvSpPr/>
          <p:nvPr/>
        </p:nvSpPr>
        <p:spPr>
          <a:xfrm>
            <a:off x="4725992" y="8455457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Inhaltsplatzhalter 2"/>
          <p:cNvSpPr txBox="1">
            <a:spLocks/>
          </p:cNvSpPr>
          <p:nvPr/>
        </p:nvSpPr>
        <p:spPr>
          <a:xfrm>
            <a:off x="7439488" y="4675021"/>
            <a:ext cx="5353235" cy="2825421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None/>
            </a:pPr>
            <a:r>
              <a:rPr lang="en-GB" kern="0" dirty="0" err="1">
                <a:latin typeface="Eurostile" panose="020B0504020202050204" pitchFamily="34" charset="0"/>
              </a:rPr>
              <a:t>Sidenote</a:t>
            </a:r>
            <a:r>
              <a:rPr lang="en-GB" kern="0" dirty="0">
                <a:latin typeface="Eurostile" panose="020B0504020202050204" pitchFamily="34" charset="0"/>
              </a:rPr>
              <a:t>: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Dual for A &amp;&amp; B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For A ∧∨ B :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a bit more complex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(works symmetrical)</a:t>
            </a:r>
            <a:br>
              <a:rPr lang="en-GB" kern="0" dirty="0">
                <a:latin typeface="Eurostile" panose="020B0504020202050204" pitchFamily="34" charset="0"/>
              </a:rPr>
            </a:b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4" grpId="0" animBg="1"/>
      <p:bldP spid="25" grpId="0" animBg="1"/>
      <p:bldP spid="26" grpId="0" animBg="1"/>
      <p:bldP spid="33" grpId="0" animBg="1"/>
      <p:bldP spid="34" grpId="0" animBg="1"/>
      <p:bldP spid="53" grpId="0" animBg="1"/>
      <p:bldP spid="54" grpId="0" animBg="1"/>
      <p:bldP spid="67" grpId="0" animBg="1"/>
      <p:bldP spid="68" grpId="0"/>
      <p:bldP spid="7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Implementation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3" y="1204560"/>
            <a:ext cx="12680105" cy="7971413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::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CExpr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CBinary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expr2 _ |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∈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 →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++")")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cond1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_ _ &lt;-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take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 t2 ]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++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++name2++")") result2 (cond1 ⋏ cond2)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not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result2 cond2 &lt;- t2 ]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where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True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(t1,t2) = (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expr2 )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$ \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'F'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'T'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"T" True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"F"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(not_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]</a:t>
            </a:r>
          </a:p>
        </p:txBody>
      </p:sp>
    </p:spTree>
    <p:extLst>
      <p:ext uri="{BB962C8B-B14F-4D97-AF65-F5344CB8AC3E}">
        <p14:creationId xmlns:p14="http://schemas.microsoft.com/office/powerpoint/2010/main" val="4050106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5964715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>
                    <a:latin typeface="Eurostile" panose="020B0504020202050204" pitchFamily="34" charset="0"/>
                  </a:rPr>
                  <a:t>β</a:t>
                </a:r>
                <a:r>
                  <a:rPr lang="de-DE" dirty="0">
                    <a:latin typeface="Eurostile" panose="020B0504020202050204" pitchFamily="34" charset="0"/>
                  </a:rPr>
                  <a:t> - </a:t>
                </a:r>
                <a:r>
                  <a:rPr lang="de-DE" dirty="0" err="1">
                    <a:latin typeface="Eurostile" panose="020B0504020202050204" pitchFamily="34" charset="0"/>
                  </a:rPr>
                  <a:t>Cutoffs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de-DE" dirty="0" err="1">
                    <a:latin typeface="Eurostile" panose="020B0504020202050204" pitchFamily="34" charset="0"/>
                  </a:rPr>
                  <a:t>from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en-GB" dirty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monotonic in #models when adding assertions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endParaRPr lang="de-DE" dirty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sz="3600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DE" sz="3600" i="1">
                              <a:latin typeface="Cambria Math"/>
                              <a:ea typeface="Cambria Math"/>
                            </a:rPr>
                            <m:t>ℳ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de-DE" sz="36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′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/>
                        <m:t>∧</m:t>
                      </m:r>
                      <m:r>
                        <a:rPr lang="de-DE" sz="3600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sz="3600" b="0" dirty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t="-6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087265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>
                    <a:latin typeface="Eurostile" panose="020B0604020202020204" charset="0"/>
                  </a:rPr>
                  <a:t>Cutoff </a:t>
                </a:r>
                <a:r>
                  <a:rPr lang="de-DE" sz="2800" dirty="0" err="1">
                    <a:latin typeface="Eurostile" panose="020B0604020202020204" charset="0"/>
                  </a:rPr>
                  <a:t>if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no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solution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for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>
                    <a:latin typeface="Eurostile" panose="020B060402020202020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blipFill>
                <a:blip r:embed="rId8"/>
                <a:stretch>
                  <a:fillRect l="-259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2E5431C-36A2-40BB-B01D-47E16E76B4B0}"/>
              </a:ext>
            </a:extLst>
          </p:cNvPr>
          <p:cNvCxnSpPr>
            <a:cxnSpLocks/>
          </p:cNvCxnSpPr>
          <p:nvPr/>
        </p:nvCxnSpPr>
        <p:spPr>
          <a:xfrm flipH="1">
            <a:off x="1662545" y="6927113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6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 animBg="1"/>
      <p:bldP spid="11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928" y="4464389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 in Time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43593" y="1293775"/>
            <a:ext cx="10188237" cy="741078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Lazy := Unneeded expressions are not evaluated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AC47AEF0-E0D3-4612-B233-30974C80D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415" y="8416685"/>
            <a:ext cx="12073631" cy="4972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Stats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{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cutoffTriesS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28851,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cutoffsS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28635,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numTracesS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29037,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numSolutionS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8,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numNoSolutionS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179 }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</a:b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2663D61E-9170-488C-B13A-686DC407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76" y="2295428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Pfeil nach unten 5">
            <a:extLst>
              <a:ext uri="{FF2B5EF4-FFF2-40B4-BE49-F238E27FC236}">
                <a16:creationId xmlns:a16="http://schemas.microsoft.com/office/drawing/2014/main" id="{E2F5AD08-E637-48A9-8A49-514C9604F6B0}"/>
              </a:ext>
            </a:extLst>
          </p:cNvPr>
          <p:cNvSpPr/>
          <p:nvPr/>
        </p:nvSpPr>
        <p:spPr>
          <a:xfrm>
            <a:off x="812132" y="2295428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278249B-EB96-4B25-9890-08642C365104}"/>
              </a:ext>
            </a:extLst>
          </p:cNvPr>
          <p:cNvSpPr txBox="1"/>
          <p:nvPr/>
        </p:nvSpPr>
        <p:spPr>
          <a:xfrm rot="16200000">
            <a:off x="-798998" y="4430651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id="{863D1999-038C-4882-A4A9-2EB90E0AA952}"/>
              </a:ext>
            </a:extLst>
          </p:cNvPr>
          <p:cNvSpPr/>
          <p:nvPr/>
        </p:nvSpPr>
        <p:spPr>
          <a:xfrm>
            <a:off x="4625180" y="5537075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26C0627-6314-42B4-BB8A-A9F0572F52F4}"/>
              </a:ext>
            </a:extLst>
          </p:cNvPr>
          <p:cNvSpPr txBox="1"/>
          <p:nvPr/>
        </p:nvSpPr>
        <p:spPr>
          <a:xfrm>
            <a:off x="5374988" y="6153455"/>
            <a:ext cx="596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>
                <a:latin typeface="Eurostile" panose="020B0604020202020204" charset="0"/>
              </a:rPr>
              <a:t>not evaluated !</a:t>
            </a:r>
            <a:endParaRPr lang="de-DE" sz="2800" dirty="0">
              <a:latin typeface="Eurostile" panose="020B0604020202020204" charset="0"/>
            </a:endParaRP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7AAFCF9F-7C5D-4580-AEFA-50C609C96BA1}"/>
              </a:ext>
            </a:extLst>
          </p:cNvPr>
          <p:cNvCxnSpPr>
            <a:cxnSpLocks/>
          </p:cNvCxnSpPr>
          <p:nvPr/>
        </p:nvCxnSpPr>
        <p:spPr>
          <a:xfrm flipH="1">
            <a:off x="1221949" y="5459884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Band: nach oben gekippt 3">
            <a:extLst>
              <a:ext uri="{FF2B5EF4-FFF2-40B4-BE49-F238E27FC236}">
                <a16:creationId xmlns:a16="http://schemas.microsoft.com/office/drawing/2014/main" id="{1CA140F6-0B56-4F74-9D01-08243874FEA6}"/>
              </a:ext>
            </a:extLst>
          </p:cNvPr>
          <p:cNvSpPr/>
          <p:nvPr/>
        </p:nvSpPr>
        <p:spPr>
          <a:xfrm>
            <a:off x="6803826" y="2237425"/>
            <a:ext cx="5698913" cy="1902856"/>
          </a:xfrm>
          <a:prstGeom prst="ribbon2">
            <a:avLst>
              <a:gd name="adj1" fmla="val 16667"/>
              <a:gd name="adj2" fmla="val 63397"/>
            </a:avLst>
          </a:prstGeom>
          <a:solidFill>
            <a:srgbClr val="F9C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C00000"/>
                </a:solidFill>
              </a:rPr>
              <a:t>Note:</a:t>
            </a:r>
            <a:br>
              <a:rPr lang="de-DE" sz="2400" b="1" dirty="0">
                <a:solidFill>
                  <a:srgbClr val="C00000"/>
                </a:solidFill>
              </a:rPr>
            </a:br>
            <a:r>
              <a:rPr lang="de-DE" sz="2400" b="1" dirty="0" err="1">
                <a:solidFill>
                  <a:srgbClr val="C00000"/>
                </a:solidFill>
              </a:rPr>
              <a:t>Efficient</a:t>
            </a:r>
            <a:r>
              <a:rPr lang="de-DE" sz="2400" b="1" dirty="0">
                <a:solidFill>
                  <a:srgbClr val="C00000"/>
                </a:solidFill>
              </a:rPr>
              <a:t> Implementation</a:t>
            </a:r>
          </a:p>
          <a:p>
            <a:pPr algn="ctr"/>
            <a:r>
              <a:rPr lang="de-DE" sz="2400" b="1" dirty="0" err="1">
                <a:solidFill>
                  <a:srgbClr val="C00000"/>
                </a:solidFill>
              </a:rPr>
              <a:t>comes</a:t>
            </a:r>
            <a:r>
              <a:rPr lang="de-DE" sz="2400" b="1" dirty="0">
                <a:solidFill>
                  <a:srgbClr val="C00000"/>
                </a:solidFill>
              </a:rPr>
              <a:t> </a:t>
            </a:r>
            <a:r>
              <a:rPr lang="de-DE" sz="2400" b="1" dirty="0" err="1">
                <a:solidFill>
                  <a:srgbClr val="C00000"/>
                </a:solidFill>
              </a:rPr>
              <a:t>by</a:t>
            </a:r>
            <a:r>
              <a:rPr lang="de-DE" sz="2400" b="1" dirty="0">
                <a:solidFill>
                  <a:srgbClr val="C00000"/>
                </a:solidFill>
              </a:rPr>
              <a:t> design!</a:t>
            </a:r>
          </a:p>
        </p:txBody>
      </p:sp>
    </p:spTree>
    <p:extLst>
      <p:ext uri="{BB962C8B-B14F-4D97-AF65-F5344CB8AC3E}">
        <p14:creationId xmlns:p14="http://schemas.microsoft.com/office/powerpoint/2010/main" val="371120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E248C72F-63CC-41EC-887F-BF8E7049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692" y="5448818"/>
            <a:ext cx="1453708" cy="764101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288578BD-C4FA-4923-A4B7-D51C0E40F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742" y="5435609"/>
            <a:ext cx="1453708" cy="764101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3D8594A7-B7B2-4472-8679-A996007C2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54" y="4941172"/>
            <a:ext cx="1453708" cy="764101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CDD4C3D5-EBEF-4557-A2F4-5B23A457B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878" y="4780706"/>
            <a:ext cx="1453708" cy="76410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CE78B226-AFF9-45E5-B1A2-D93A8A282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321" y="4780707"/>
            <a:ext cx="1453708" cy="7641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 in Space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04000B3-F597-40A0-B0AE-599AA3FEB530}"/>
              </a:ext>
            </a:extLst>
          </p:cNvPr>
          <p:cNvSpPr/>
          <p:nvPr/>
        </p:nvSpPr>
        <p:spPr>
          <a:xfrm>
            <a:off x="1117070" y="3852534"/>
            <a:ext cx="1888178" cy="11519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rgbClr val="0070C0"/>
                </a:solidFill>
              </a:rPr>
              <a:t>Parser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9CD7B9B-2513-4813-B350-D9E74FB24D75}"/>
              </a:ext>
            </a:extLst>
          </p:cNvPr>
          <p:cNvSpPr/>
          <p:nvPr/>
        </p:nvSpPr>
        <p:spPr>
          <a:xfrm>
            <a:off x="9789365" y="3852534"/>
            <a:ext cx="1765055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B62144E-23AC-47A2-8F8B-A81629DD2387}"/>
              </a:ext>
            </a:extLst>
          </p:cNvPr>
          <p:cNvSpPr txBox="1"/>
          <p:nvPr/>
        </p:nvSpPr>
        <p:spPr>
          <a:xfrm>
            <a:off x="3023138" y="3839461"/>
            <a:ext cx="84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AST</a:t>
            </a: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A53FE59B-7E8A-44A5-8B1A-C28CC7B2DCC5}"/>
              </a:ext>
            </a:extLst>
          </p:cNvPr>
          <p:cNvSpPr/>
          <p:nvPr/>
        </p:nvSpPr>
        <p:spPr>
          <a:xfrm>
            <a:off x="641061" y="4214732"/>
            <a:ext cx="438072" cy="439387"/>
          </a:xfrm>
          <a:prstGeom prst="rightArrow">
            <a:avLst/>
          </a:prstGeom>
          <a:gradFill flip="none" rotWithShape="1">
            <a:gsLst>
              <a:gs pos="0">
                <a:srgbClr val="559B7A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417700-7A34-4C75-8EF8-0D1E3711BA88}"/>
              </a:ext>
            </a:extLst>
          </p:cNvPr>
          <p:cNvSpPr/>
          <p:nvPr/>
        </p:nvSpPr>
        <p:spPr>
          <a:xfrm>
            <a:off x="11554420" y="4208793"/>
            <a:ext cx="438072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E35A56C-BCB4-4348-B6BA-F6F7622BA186}"/>
              </a:ext>
            </a:extLst>
          </p:cNvPr>
          <p:cNvSpPr txBox="1"/>
          <p:nvPr/>
        </p:nvSpPr>
        <p:spPr>
          <a:xfrm>
            <a:off x="179413" y="4284787"/>
            <a:ext cx="37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E043EDC-9599-4A8C-93C8-3252AFF5FED4}"/>
              </a:ext>
            </a:extLst>
          </p:cNvPr>
          <p:cNvSpPr txBox="1"/>
          <p:nvPr/>
        </p:nvSpPr>
        <p:spPr>
          <a:xfrm>
            <a:off x="11992492" y="4234085"/>
            <a:ext cx="103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Stimuli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C6CF123-3002-490B-BD4C-2BE38E118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146" y="4079874"/>
            <a:ext cx="1453708" cy="7641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2475CE9-5E85-461D-8E2D-B552EADEB0C2}"/>
              </a:ext>
            </a:extLst>
          </p:cNvPr>
          <p:cNvSpPr txBox="1"/>
          <p:nvPr/>
        </p:nvSpPr>
        <p:spPr>
          <a:xfrm>
            <a:off x="376770" y="8693670"/>
            <a:ext cx="874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latin typeface="Arial Black" panose="020B0A04020102020204" pitchFamily="34" charset="0"/>
              </a:rPr>
              <a:t>Huuuuge Path Tree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D8A0F47-A95E-4696-B72D-9FA5AB628EE9}"/>
              </a:ext>
            </a:extLst>
          </p:cNvPr>
          <p:cNvSpPr/>
          <p:nvPr/>
        </p:nvSpPr>
        <p:spPr>
          <a:xfrm>
            <a:off x="3748682" y="3852534"/>
            <a:ext cx="2315689" cy="1151907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Unfolder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4E6787C7-64F4-4706-AEFC-598E65469509}"/>
              </a:ext>
            </a:extLst>
          </p:cNvPr>
          <p:cNvSpPr/>
          <p:nvPr/>
        </p:nvSpPr>
        <p:spPr>
          <a:xfrm>
            <a:off x="2999862" y="4227234"/>
            <a:ext cx="730483" cy="439387"/>
          </a:xfrm>
          <a:prstGeom prst="rightArrow">
            <a:avLst/>
          </a:prstGeom>
          <a:gradFill flip="none" rotWithShape="1">
            <a:gsLst>
              <a:gs pos="0">
                <a:srgbClr val="559B7A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931BA60-38DD-4303-B7CE-B6ECDF612135}"/>
              </a:ext>
            </a:extLst>
          </p:cNvPr>
          <p:cNvSpPr/>
          <p:nvPr/>
        </p:nvSpPr>
        <p:spPr>
          <a:xfrm>
            <a:off x="6063310" y="4235093"/>
            <a:ext cx="822027" cy="43938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767A1BE-CC3D-4042-AA17-52FDDA359DE2}"/>
              </a:ext>
            </a:extLst>
          </p:cNvPr>
          <p:cNvSpPr txBox="1"/>
          <p:nvPr/>
        </p:nvSpPr>
        <p:spPr>
          <a:xfrm>
            <a:off x="6039007" y="3838691"/>
            <a:ext cx="110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Trace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8A49E46F-FE43-4AFA-960E-05778BE83221}"/>
              </a:ext>
            </a:extLst>
          </p:cNvPr>
          <p:cNvSpPr/>
          <p:nvPr/>
        </p:nvSpPr>
        <p:spPr>
          <a:xfrm>
            <a:off x="6885337" y="3853708"/>
            <a:ext cx="1888178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Trans-</a:t>
            </a:r>
            <a:br>
              <a:rPr lang="de-DE" sz="3200">
                <a:solidFill>
                  <a:schemeClr val="bg1"/>
                </a:solidFill>
              </a:rPr>
            </a:br>
            <a:r>
              <a:rPr lang="de-DE" sz="3200">
                <a:solidFill>
                  <a:schemeClr val="bg1"/>
                </a:solidFill>
              </a:rPr>
              <a:t>former</a:t>
            </a:r>
          </a:p>
        </p:txBody>
      </p:sp>
      <p:sp>
        <p:nvSpPr>
          <p:cNvPr id="44" name="Pfeil: nach rechts 43">
            <a:extLst>
              <a:ext uri="{FF2B5EF4-FFF2-40B4-BE49-F238E27FC236}">
                <a16:creationId xmlns:a16="http://schemas.microsoft.com/office/drawing/2014/main" id="{97628B40-FFA1-4FAE-84DB-619C3FC5F7BE}"/>
              </a:ext>
            </a:extLst>
          </p:cNvPr>
          <p:cNvSpPr/>
          <p:nvPr/>
        </p:nvSpPr>
        <p:spPr>
          <a:xfrm>
            <a:off x="8773515" y="4209967"/>
            <a:ext cx="1015850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328812C3-2122-4D0B-B07A-EDE220401B81}"/>
              </a:ext>
            </a:extLst>
          </p:cNvPr>
          <p:cNvSpPr txBox="1"/>
          <p:nvPr/>
        </p:nvSpPr>
        <p:spPr>
          <a:xfrm>
            <a:off x="8626342" y="3833127"/>
            <a:ext cx="144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Conditions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E6A1F682-9AAE-4767-BCA2-99459B85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86" y="5435609"/>
            <a:ext cx="1453708" cy="764101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12AB42E9-8BC5-4579-BC3A-840A9A2D3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58" y="6217841"/>
            <a:ext cx="1453708" cy="764101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D8BBD114-780B-4C1D-B3D1-386B10CF4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08" y="6204632"/>
            <a:ext cx="1453708" cy="764101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645991C1-6092-487F-82DF-9A616B5EF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2" y="6204632"/>
            <a:ext cx="1453708" cy="764101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33EB203-44C1-4387-9617-B5E4B5C9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08" y="6968733"/>
            <a:ext cx="1453708" cy="764101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4D0BFF0C-4487-4A05-BE81-78683198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958" y="6955524"/>
            <a:ext cx="1453708" cy="764101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78036F8F-4CCF-44F0-A409-ACCDB2A5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702" y="6955524"/>
            <a:ext cx="1453708" cy="764101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EA8CAE1D-B2AE-4A52-AE20-02284F747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236" y="6088208"/>
            <a:ext cx="1453708" cy="764101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258AD7F3-A9BB-48CB-990C-139F014DD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02" y="6857231"/>
            <a:ext cx="1453708" cy="764101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4384760-8833-425B-A821-6E094A78D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2" y="7608123"/>
            <a:ext cx="1453708" cy="764101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078F51C4-0DB0-4EB3-A65C-F077A374C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471" y="7715121"/>
            <a:ext cx="1453708" cy="764101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8A4A233E-0305-4D43-9753-71E1111DC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4" y="7727992"/>
            <a:ext cx="1453708" cy="764101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E8051D88-9B4A-4127-A838-F97E08978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0" y="7727992"/>
            <a:ext cx="1453708" cy="764101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CB509F55-8E22-4A15-A1D1-69751F2A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056" y="7552851"/>
            <a:ext cx="1453708" cy="764101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6F431721-1E25-421E-995F-39DE5030A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508" y="6852309"/>
            <a:ext cx="1453708" cy="764101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8E9601C3-3C4A-4D27-9089-52857B39D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702" y="7610487"/>
            <a:ext cx="1453708" cy="764101"/>
          </a:xfrm>
          <a:prstGeom prst="rect">
            <a:avLst/>
          </a:prstGeom>
        </p:spPr>
      </p:pic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250" y="1533470"/>
            <a:ext cx="9492934" cy="1795655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           Producer Consumer Pattern:</a:t>
            </a:r>
          </a:p>
          <a:p>
            <a:pPr marL="650875" lvl="1" indent="0">
              <a:buNone/>
            </a:pP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     Producer                          Consumer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41" name="Geschweifte Klammer rechts 40">
            <a:extLst>
              <a:ext uri="{FF2B5EF4-FFF2-40B4-BE49-F238E27FC236}">
                <a16:creationId xmlns:a16="http://schemas.microsoft.com/office/drawing/2014/main" id="{863D1999-038C-4882-A4A9-2EB90E0AA952}"/>
              </a:ext>
            </a:extLst>
          </p:cNvPr>
          <p:cNvSpPr/>
          <p:nvPr/>
        </p:nvSpPr>
        <p:spPr>
          <a:xfrm rot="16200000">
            <a:off x="4591052" y="2286826"/>
            <a:ext cx="539496" cy="2217572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Geschweifte Klammer rechts 41">
            <a:extLst>
              <a:ext uri="{FF2B5EF4-FFF2-40B4-BE49-F238E27FC236}">
                <a16:creationId xmlns:a16="http://schemas.microsoft.com/office/drawing/2014/main" id="{863D1999-038C-4882-A4A9-2EB90E0AA952}"/>
              </a:ext>
            </a:extLst>
          </p:cNvPr>
          <p:cNvSpPr/>
          <p:nvPr/>
        </p:nvSpPr>
        <p:spPr>
          <a:xfrm rot="16200000">
            <a:off x="9519829" y="441197"/>
            <a:ext cx="539496" cy="5882003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665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Trace Transformation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5184560"/>
            <a:ext cx="12029440" cy="3720643"/>
          </a:xfrm>
          <a:ln>
            <a:noFill/>
          </a:ln>
        </p:spPr>
        <p:txBody>
          <a:bodyPr/>
          <a:lstStyle/>
          <a:p>
            <a:pPr marL="1165225" lvl="1" indent="-514350">
              <a:buFont typeface="+mj-lt"/>
              <a:buAutoNum type="arabicPeriod"/>
            </a:pPr>
            <a:r>
              <a:rPr lang="en-GB" b="0" dirty="0">
                <a:latin typeface="Eurostile" panose="020B0504020202050204" pitchFamily="34" charset="0"/>
              </a:rPr>
              <a:t>Cancel out </a:t>
            </a:r>
            <a:r>
              <a:rPr lang="en-GB" b="0" dirty="0" err="1">
                <a:latin typeface="Eurostile" panose="020B0504020202050204" pitchFamily="34" charset="0"/>
              </a:rPr>
              <a:t>ptr</a:t>
            </a:r>
            <a:r>
              <a:rPr lang="en-GB" b="0" dirty="0">
                <a:latin typeface="Eurostile" panose="020B0504020202050204" pitchFamily="34" charset="0"/>
              </a:rPr>
              <a:t> </a:t>
            </a:r>
            <a:r>
              <a:rPr lang="en-GB" b="0" dirty="0" err="1">
                <a:latin typeface="Eurostile" panose="020B0504020202050204" pitchFamily="34" charset="0"/>
              </a:rPr>
              <a:t>deref</a:t>
            </a:r>
            <a:r>
              <a:rPr lang="en-GB" dirty="0">
                <a:latin typeface="Eurostile" panose="020B0504020202050204" pitchFamily="34" charset="0"/>
              </a:rPr>
              <a:t> and address-of:   </a:t>
            </a:r>
            <a:r>
              <a:rPr lang="en-GB" b="0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*(&amp;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x) </a:t>
            </a:r>
            <a:r>
              <a:rPr lang="de-DE" dirty="0">
                <a:solidFill>
                  <a:srgbClr val="00B0F0"/>
                </a:solidFill>
              </a:rPr>
              <a:t>⇝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x</a:t>
            </a:r>
            <a:r>
              <a:rPr lang="en-GB" dirty="0">
                <a:latin typeface="Eurostile" panose="020B0504020202050204" pitchFamily="34" charset="0"/>
              </a:rPr>
              <a:t>   e.g.</a:t>
            </a:r>
            <a:endParaRPr lang="en-GB" b="0" dirty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Eliminate casts, some normalization:  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(*</a:t>
            </a:r>
            <a:r>
              <a:rPr lang="en-GB" dirty="0" err="1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).mem </a:t>
            </a:r>
            <a:r>
              <a:rPr lang="de-DE" dirty="0">
                <a:solidFill>
                  <a:srgbClr val="00B0F0"/>
                </a:solidFill>
              </a:rPr>
              <a:t>⇝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en-GB" dirty="0" err="1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-&gt;mem</a:t>
            </a:r>
            <a:endParaRPr lang="en-GB" dirty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r>
              <a:rPr lang="en-GB" b="0" dirty="0">
                <a:latin typeface="Eurostile" panose="020B0504020202050204" pitchFamily="34" charset="0"/>
              </a:rPr>
              <a:t>Translate array assignments (see before)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Eliminate assignments by backwards forward substitution (sic!)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 dirty="0">
                <a:latin typeface="Eurostile" panose="020B0504020202050204" pitchFamily="34" charset="0"/>
              </a:rPr>
              <a:t>Simplify again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Create symbolic variables:  </a:t>
            </a:r>
            <a:r>
              <a:rPr lang="en-GB" dirty="0" err="1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-&gt;mem </a:t>
            </a:r>
            <a:r>
              <a:rPr lang="de-DE" dirty="0">
                <a:solidFill>
                  <a:srgbClr val="00B0F0"/>
                </a:solidFill>
              </a:rPr>
              <a:t>⇝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en-GB" dirty="0" err="1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px_ARROW_mem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</a:t>
            </a:r>
            <a:r>
              <a:rPr lang="en-GB" dirty="0">
                <a:latin typeface="Eurostile" panose="020B0504020202050204" pitchFamily="34" charset="0"/>
              </a:rPr>
              <a:t>e.g.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 dirty="0">
                <a:latin typeface="Eurostile" panose="020B0504020202050204" pitchFamily="34" charset="0"/>
              </a:rPr>
              <a:t>Translate to Z3 and feed into Solver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6555"/>
            <a:ext cx="11797017" cy="248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0660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Infer loop length (possible for many loops):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same strictly </a:t>
                </a:r>
                <a:r>
                  <a:rPr lang="en-GB" dirty="0" err="1">
                    <a:latin typeface="Eurostile" panose="020B0504020202050204" pitchFamily="34" charset="0"/>
                  </a:rPr>
                  <a:t>montone</a:t>
                </a:r>
                <a:r>
                  <a:rPr lang="en-GB" dirty="0">
                    <a:latin typeface="Eurostile" panose="020B0504020202050204" pitchFamily="34" charset="0"/>
                  </a:rPr>
                  <a:t> counter manipulation</a:t>
                </a:r>
                <a:r>
                  <a:rPr lang="en-GB" b="0" dirty="0">
                    <a:latin typeface="Eurostile" panose="020B0504020202050204" pitchFamily="34" charset="0"/>
                  </a:rPr>
                  <a:t> in every body trace?</a:t>
                </a:r>
              </a:p>
              <a:p>
                <a:pPr marL="650875" lvl="1" indent="0">
                  <a:buNone/>
                </a:pPr>
                <a:br>
                  <a:rPr lang="en-GB" b="0" dirty="0">
                    <a:latin typeface="Eurostile" panose="020B0504020202050204" pitchFamily="34" charset="0"/>
                  </a:rPr>
                </a:br>
                <a:r>
                  <a:rPr lang="en-GB" b="0" dirty="0">
                    <a:latin typeface="Eurostile" panose="020B0504020202050204" pitchFamily="34" charset="0"/>
                  </a:rPr>
                  <a:t>For example:</a:t>
                </a:r>
                <a:br>
                  <a:rPr lang="en-GB" b="0" dirty="0">
                    <a:latin typeface="Eurostile" panose="020B0504020202050204" pitchFamily="34" charset="0"/>
                  </a:rPr>
                </a:br>
                <a:endParaRPr lang="en-GB" b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b="0" dirty="0">
                    <a:latin typeface="Eurostile" panose="020B0504020202050204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≫1;)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de-DE" b="0" i="1" dirty="0">
                    <a:latin typeface="Cambria Math" panose="02040503050406030204" pitchFamily="18" charset="0"/>
                  </a:rPr>
                </a:br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++;)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                                              …</a:t>
                </a:r>
                <a:endParaRPr lang="en-GB" b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515" y="1372730"/>
            <a:ext cx="4894485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IMPLICIT_1;  // := 2^30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while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|=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1EEE5FE-8CE8-4498-969E-B38271E23BC0}"/>
              </a:ext>
            </a:extLst>
          </p:cNvPr>
          <p:cNvSpPr txBox="1">
            <a:spLocks/>
          </p:cNvSpPr>
          <p:nvPr/>
        </p:nvSpPr>
        <p:spPr>
          <a:xfrm>
            <a:off x="487680" y="1372730"/>
            <a:ext cx="12029440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b="0" kern="0" dirty="0" err="1">
                <a:latin typeface="Eurostile" panose="020B0504020202050204" pitchFamily="34" charset="0"/>
              </a:rPr>
              <a:t>How</a:t>
            </a:r>
            <a:r>
              <a:rPr lang="de-DE" b="0" kern="0" dirty="0">
                <a:latin typeface="Eurostile" panose="020B0504020202050204" pitchFamily="34" charset="0"/>
              </a:rPr>
              <a:t> </a:t>
            </a:r>
            <a:r>
              <a:rPr lang="de-DE" b="0" kern="0" dirty="0" err="1">
                <a:latin typeface="Eurostile" panose="020B0504020202050204" pitchFamily="34" charset="0"/>
              </a:rPr>
              <a:t>long</a:t>
            </a:r>
            <a:r>
              <a:rPr lang="de-DE" b="0" kern="0" dirty="0">
                <a:latin typeface="Eurostile" panose="020B0504020202050204" pitchFamily="34" charset="0"/>
              </a:rPr>
              <a:t> </a:t>
            </a:r>
            <a:r>
              <a:rPr lang="de-DE" b="0" kern="0" dirty="0" err="1">
                <a:latin typeface="Eurostile" panose="020B0504020202050204" pitchFamily="34" charset="0"/>
              </a:rPr>
              <a:t>is</a:t>
            </a:r>
            <a:r>
              <a:rPr lang="de-DE" b="0" kern="0" dirty="0">
                <a:latin typeface="Eurostile" panose="020B0504020202050204" pitchFamily="34" charset="0"/>
              </a:rPr>
              <a:t> </a:t>
            </a:r>
            <a:r>
              <a:rPr lang="de-DE" b="0" kern="0" dirty="0" err="1">
                <a:latin typeface="Eurostile" panose="020B0504020202050204" pitchFamily="34" charset="0"/>
              </a:rPr>
              <a:t>the</a:t>
            </a:r>
            <a:r>
              <a:rPr lang="de-DE" b="0" kern="0" dirty="0">
                <a:latin typeface="Eurostile" panose="020B0504020202050204" pitchFamily="34" charset="0"/>
              </a:rPr>
              <a:t> </a:t>
            </a:r>
            <a:r>
              <a:rPr lang="de-DE" b="0" kern="0" dirty="0" err="1">
                <a:latin typeface="Eurostile" panose="020B0504020202050204" pitchFamily="34" charset="0"/>
              </a:rPr>
              <a:t>loop</a:t>
            </a:r>
            <a:r>
              <a:rPr lang="de-DE" b="0" kern="0" dirty="0">
                <a:latin typeface="Eurostile" panose="020B0504020202050204" pitchFamily="34" charset="0"/>
              </a:rPr>
              <a:t>?</a:t>
            </a:r>
          </a:p>
          <a:p>
            <a:pPr lvl="1"/>
            <a:r>
              <a:rPr lang="de-DE" b="0" kern="0" dirty="0">
                <a:latin typeface="Eurostile" panose="020B0504020202050204" pitchFamily="34" charset="0"/>
              </a:rPr>
              <a:t>Run </a:t>
            </a:r>
            <a:r>
              <a:rPr lang="de-DE" b="0" kern="0" dirty="0" err="1">
                <a:latin typeface="Eurostile" panose="020B0504020202050204" pitchFamily="34" charset="0"/>
              </a:rPr>
              <a:t>fp-bit.</a:t>
            </a:r>
            <a:r>
              <a:rPr lang="de-DE" kern="0" dirty="0" err="1">
                <a:latin typeface="Eurostile" panose="020B0504020202050204" pitchFamily="34" charset="0"/>
              </a:rPr>
              <a:t>c</a:t>
            </a:r>
            <a:r>
              <a:rPr lang="de-DE" kern="0" dirty="0">
                <a:latin typeface="Eurostile" panose="020B0504020202050204" pitchFamily="34" charset="0"/>
              </a:rPr>
              <a:t> : _</a:t>
            </a:r>
            <a:r>
              <a:rPr lang="de-DE" kern="0" dirty="0" err="1">
                <a:latin typeface="Eurostile" panose="020B0504020202050204" pitchFamily="34" charset="0"/>
              </a:rPr>
              <a:t>fpdiv_parts</a:t>
            </a:r>
            <a:endParaRPr lang="de-DE" b="0" kern="0" dirty="0">
              <a:latin typeface="Eurostile" panose="020B0504020202050204" pitchFamily="34" charset="0"/>
            </a:endParaRP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See log.html for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inferred loop length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Show a Trace and Z3 model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Also Example for</a:t>
            </a:r>
          </a:p>
          <a:p>
            <a:pPr lvl="2"/>
            <a:r>
              <a:rPr lang="en-GB" kern="0" dirty="0" err="1">
                <a:latin typeface="Eurostile" panose="020B0504020202050204" pitchFamily="34" charset="0"/>
              </a:rPr>
              <a:t>solver_pragma</a:t>
            </a:r>
            <a:endParaRPr lang="en-GB" kern="0" dirty="0">
              <a:latin typeface="Eurostile" panose="020B0504020202050204" pitchFamily="34" charset="0"/>
            </a:endParaRPr>
          </a:p>
          <a:p>
            <a:pPr lvl="2"/>
            <a:r>
              <a:rPr lang="en-GB" kern="0" dirty="0" err="1">
                <a:latin typeface="Eurostile" panose="020B0504020202050204" pitchFamily="34" charset="0"/>
              </a:rPr>
              <a:t>solver_find</a:t>
            </a: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1AC1EBB-E4CB-49D7-B506-99DFA911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0" y="7096408"/>
            <a:ext cx="12119200" cy="193899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</a:p>
          <a:p>
            <a:pPr lvl="0"/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lang="de-DE" altLang="de-DE" sz="24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¬(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1&lt;&lt;30 /= 0)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((1&lt;&lt;30)&gt;&gt;(n-1) /= 0 )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lang="de-DE" altLang="de-DE" sz="24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¬((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1&lt;&lt;30)&gt;&gt;n /= 0)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055" y="4789050"/>
            <a:ext cx="6999945" cy="132343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¬cond_0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¬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3" name="Pfeil nach unten 2"/>
          <p:cNvSpPr/>
          <p:nvPr/>
        </p:nvSpPr>
        <p:spPr>
          <a:xfrm>
            <a:off x="8653654" y="6316462"/>
            <a:ext cx="816746" cy="648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506" y="994289"/>
            <a:ext cx="706117" cy="97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288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>
                <a:latin typeface="Eurostile" panose="020B0504020202050204" pitchFamily="34" charset="0"/>
              </a:rPr>
              <a:t>Loop Length Inference Efficiency</a:t>
            </a:r>
            <a:endParaRPr lang="en-GB" sz="5400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263" y="3168640"/>
            <a:ext cx="7815816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91EEE5FE-8CE8-4498-969E-B38271E23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ln>
                <a:noFill/>
              </a:ln>
            </p:spPr>
            <p:txBody>
              <a:bodyPr lIns="130046" tIns="65023" rIns="130046" bIns="65023"/>
              <a:lstStyle>
                <a:lvl1pPr marL="487363" indent="-4873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 3" pitchFamily="18" charset="2"/>
                  <a:buChar char=""/>
                  <a:defRPr sz="2800" b="1" spc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5688" indent="-4048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2800" spc="0">
                    <a:solidFill>
                      <a:schemeClr val="tx1"/>
                    </a:solidFill>
                    <a:latin typeface="+mn-lt"/>
                  </a:defRPr>
                </a:lvl2pPr>
                <a:lvl3pPr marL="162401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spc="0">
                    <a:solidFill>
                      <a:schemeClr val="tx1"/>
                    </a:solidFill>
                    <a:latin typeface="+mn-lt"/>
                  </a:defRPr>
                </a:lvl3pPr>
                <a:lvl4pPr marL="2274888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spc="0">
                    <a:solidFill>
                      <a:schemeClr val="tx1"/>
                    </a:solidFill>
                    <a:latin typeface="+mn-lt"/>
                  </a:defRPr>
                </a:lvl4pPr>
                <a:lvl5pPr marL="292576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 spc="0">
                    <a:solidFill>
                      <a:schemeClr val="tx1"/>
                    </a:solidFill>
                    <a:latin typeface="+mn-lt"/>
                  </a:defRPr>
                </a:lvl5pPr>
                <a:lvl6pPr marL="357626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6pPr>
                <a:lvl7pPr marL="422649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7pPr>
                <a:lvl8pPr marL="487672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8pPr>
                <a:lvl9pPr marL="552695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t traces in a loop body, loops n times,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d binary decisions before or after the loop: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traces to examine.</a:t>
                </a:r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kern="0" dirty="0"/>
                  <a:t>Incremental search: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kern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GB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=17.179.869.176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en-GB" kern="0" dirty="0"/>
                  <a:t>Exactly 30 iterations: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=8.589.934.592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de-DE" b="0" kern="0" dirty="0"/>
                  <a:t>In </a:t>
                </a:r>
                <a:r>
                  <a:rPr lang="de-DE" b="0" kern="0" dirty="0" err="1"/>
                  <a:t>general</a:t>
                </a:r>
                <a:r>
                  <a:rPr lang="de-DE" kern="0" dirty="0"/>
                  <a:t>: </a:t>
                </a:r>
                <a:r>
                  <a:rPr lang="de-DE" kern="0" dirty="0" err="1"/>
                  <a:t>Factor</a:t>
                </a:r>
                <a:r>
                  <a:rPr lang="de-DE" kern="0" dirty="0"/>
                  <a:t> </a:t>
                </a:r>
                <a:r>
                  <a:rPr lang="de-DE" dirty="0"/>
                  <a:t>𝒪(</a:t>
                </a:r>
                <a:r>
                  <a:rPr lang="de-DE" kern="0" dirty="0"/>
                  <a:t>t)</a:t>
                </a:r>
                <a:endParaRPr lang="de-DE" b="0" kern="0" dirty="0"/>
              </a:p>
              <a:p>
                <a:pPr lvl="1"/>
                <a:endParaRPr lang="de-DE" b="0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endParaRPr lang="en-GB" kern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EEE5FE-8CE8-4498-969E-B38271E2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blipFill rotWithShape="1">
                <a:blip r:embed="rId3"/>
                <a:stretch>
                  <a:fillRect t="-501" b="-3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91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Recap: 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dirty="0">
                <a:solidFill>
                  <a:srgbClr val="FF0000"/>
                </a:solidFill>
                <a:latin typeface="Eurostile" panose="020B0504020202050204" pitchFamily="34" charset="0"/>
              </a:rPr>
              <a:t>Recap: </a:t>
            </a:r>
            <a:r>
              <a:rPr lang="en-GB" sz="2400">
                <a:solidFill>
                  <a:srgbClr val="FF0000"/>
                </a:solidFill>
                <a:latin typeface="Eurostile" panose="020B0504020202050204" pitchFamily="34" charset="0"/>
              </a:rPr>
              <a:t>The Challenge by Example</a:t>
            </a:r>
            <a:endParaRPr lang="en-GB" sz="2400" dirty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r>
              <a:rPr lang="en-GB" sz="2400" b="0">
                <a:latin typeface="Eurostile" panose="020B0504020202050204" pitchFamily="34" charset="0"/>
              </a:rPr>
              <a:t>How </a:t>
            </a:r>
            <a:r>
              <a:rPr lang="en-GB" sz="2400" b="0" dirty="0"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Experience in </a:t>
            </a:r>
            <a:r>
              <a:rPr lang="en-GB" sz="2400" b="0" dirty="0" err="1">
                <a:latin typeface="Eurostile" panose="020B0504020202050204" pitchFamily="34" charset="0"/>
              </a:rPr>
              <a:t>QkitKnorrBremse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 dirty="0"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718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Other Problems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>
                <a:latin typeface="Eurostile" panose="020B0504020202050204" pitchFamily="34" charset="0"/>
              </a:rPr>
              <a:t>C Type Inference needed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Handling of (nested) Function Calls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Handling of</a:t>
            </a:r>
            <a:r>
              <a:rPr lang="en-GB" dirty="0">
                <a:latin typeface="Eurostile" panose="020B0504020202050204" pitchFamily="34" charset="0"/>
              </a:rPr>
              <a:t> Variable Shadowing (i.e. Renaming)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Handling of Loops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Handling of Structures, Unions, Pointers (Normalization)</a:t>
            </a:r>
          </a:p>
        </p:txBody>
      </p:sp>
    </p:spTree>
    <p:extLst>
      <p:ext uri="{BB962C8B-B14F-4D97-AF65-F5344CB8AC3E}">
        <p14:creationId xmlns:p14="http://schemas.microsoft.com/office/powerpoint/2010/main" val="1371327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Example 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</a:t>
            </a:r>
            <a:r>
              <a:rPr lang="en-GB" sz="2400" b="0">
                <a:latin typeface="Eurostile" panose="020B0504020202050204" pitchFamily="34" charset="0"/>
              </a:rPr>
              <a:t>The Challenge by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>
                <a:latin typeface="Eurostile" panose="020B0504020202050204" pitchFamily="34" charset="0"/>
              </a:rPr>
              <a:t>How </a:t>
            </a:r>
            <a:r>
              <a:rPr lang="en-GB" sz="2400" b="0" dirty="0"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dirty="0">
                <a:solidFill>
                  <a:srgbClr val="FF0000"/>
                </a:solidFill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Experience in </a:t>
            </a:r>
            <a:r>
              <a:rPr lang="en-GB" sz="2400" b="0" dirty="0" err="1">
                <a:latin typeface="Eurostile" panose="020B0504020202050204" pitchFamily="34" charset="0"/>
              </a:rPr>
              <a:t>QkitKnorrBremse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 dirty="0"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74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Switch/Case/Break 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743827-FD3C-4B9B-86A7-E24D74EC74A9}"/>
              </a:ext>
            </a:extLst>
          </p:cNvPr>
          <p:cNvSpPr txBox="1"/>
          <p:nvPr/>
        </p:nvSpPr>
        <p:spPr>
          <a:xfrm>
            <a:off x="442799" y="1184598"/>
            <a:ext cx="7223129" cy="784830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1: int f(int x,int 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2:   int a = 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3:   switch(x)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4:       case 1: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5: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6:           a = a+0;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7: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8: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9:       case 2: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10:           if(y&gt;0)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11:             a=a+20;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12:             switch(y)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13:                 case 0 : a=a;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14:                 case 1 : a=a+100;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15:                 case 2 : a=a+50;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16:               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17:                 default: a=a+1000; }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18:           else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19:               for(int i=0;i&lt;3;i++)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20:                   if(i&gt;=2)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21:                   a++;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22:              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23:  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24:           a = a + 3;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25:     case 3: a = a + 4;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26: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27: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28: return a; }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C5A6C90-1CA5-48D3-93DA-FD018848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5928" y="1372730"/>
            <a:ext cx="4851192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Part of incomplete Test Suite.</a:t>
            </a:r>
          </a:p>
          <a:p>
            <a:pPr marL="650875" lvl="1" indent="0">
              <a:buNone/>
            </a:pP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Quiz: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Find all dead </a:t>
            </a:r>
            <a:r>
              <a:rPr lang="en-GB" u="sng" dirty="0">
                <a:latin typeface="Eurostile" panose="020B0504020202050204" pitchFamily="34" charset="0"/>
              </a:rPr>
              <a:t>branches</a:t>
            </a:r>
            <a:r>
              <a:rPr lang="en-GB" dirty="0">
                <a:latin typeface="Eurostile" panose="020B0504020202050204" pitchFamily="34" charset="0"/>
              </a:rPr>
              <a:t>!</a:t>
            </a:r>
          </a:p>
          <a:p>
            <a:pPr marL="650875" lvl="1" indent="0">
              <a:buNone/>
            </a:pP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Run analysis and show </a:t>
            </a:r>
            <a:r>
              <a:rPr lang="en-GB">
                <a:latin typeface="Eurostile" panose="020B0504020202050204" pitchFamily="34" charset="0"/>
              </a:rPr>
              <a:t>results.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Complete Test Suite?!</a:t>
            </a: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AutoShape 2" descr="decorado | Bonbon mit Schleife, | für Ihre Deko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4" descr="decorado | Bonbon mit Schleife, | für Ihre Dekor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decorado | Bonbon mit Schleife, | für Ihre Dekorati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644" y="-1"/>
            <a:ext cx="1405696" cy="194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4647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Pragmas And Debugging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</a:t>
            </a:r>
            <a:r>
              <a:rPr lang="en-GB" sz="2400" b="0">
                <a:latin typeface="Eurostile" panose="020B0504020202050204" pitchFamily="34" charset="0"/>
              </a:rPr>
              <a:t>The Challenge by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>
                <a:latin typeface="Eurostile" panose="020B0504020202050204" pitchFamily="34" charset="0"/>
              </a:rPr>
              <a:t>How </a:t>
            </a:r>
            <a:r>
              <a:rPr lang="en-GB" sz="2400" b="0" dirty="0"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dirty="0">
                <a:solidFill>
                  <a:srgbClr val="FF0000"/>
                </a:solidFill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Experience in </a:t>
            </a:r>
            <a:r>
              <a:rPr lang="en-GB" sz="2400" b="0" dirty="0" err="1">
                <a:latin typeface="Eurostile" panose="020B0504020202050204" pitchFamily="34" charset="0"/>
              </a:rPr>
              <a:t>QkitKnorrBremse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 dirty="0"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316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Solver Pragma Function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 err="1">
                <a:latin typeface="Eurostile" panose="020B0504020202050204" pitchFamily="34" charset="0"/>
              </a:rPr>
              <a:t>solver_pragma</a:t>
            </a:r>
            <a:r>
              <a:rPr lang="en-GB" dirty="0">
                <a:latin typeface="Eurostile" panose="020B0504020202050204" pitchFamily="34" charset="0"/>
              </a:rPr>
              <a:t>(…) :</a:t>
            </a:r>
          </a:p>
          <a:p>
            <a:pPr marL="650875" lvl="1" indent="0">
              <a:buNone/>
            </a:pPr>
            <a:br>
              <a:rPr lang="en-GB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→ </a:t>
            </a:r>
            <a:r>
              <a:rPr lang="en-GB" dirty="0">
                <a:latin typeface="Eurostile" panose="020B0504020202050204" pitchFamily="34" charset="0"/>
              </a:rPr>
              <a:t>Only follow one path at a time</a:t>
            </a: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907077-F59D-4F09-BC94-F09B2E850B0C}"/>
              </a:ext>
            </a:extLst>
          </p:cNvPr>
          <p:cNvSpPr txBox="1"/>
          <p:nvPr/>
        </p:nvSpPr>
        <p:spPr>
          <a:xfrm>
            <a:off x="4009681" y="5356568"/>
            <a:ext cx="360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if</a:t>
            </a:r>
            <a:r>
              <a:rPr lang="de-DE"/>
              <a:t> (solver_pragma(2,3) &amp;&amp;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/>
              <a:t>A) then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82D1971-6110-4F51-A146-4DD43C5EC1AE}"/>
              </a:ext>
            </a:extLst>
          </p:cNvPr>
          <p:cNvSpPr txBox="1"/>
          <p:nvPr/>
        </p:nvSpPr>
        <p:spPr>
          <a:xfrm>
            <a:off x="10441542" y="53083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6D1E8-70DF-48F6-87F1-7BB0C05C7DF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814054" y="4492653"/>
            <a:ext cx="2551703" cy="863915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960004-F900-4EA5-8FA2-F6A74BE0975B}"/>
              </a:ext>
            </a:extLst>
          </p:cNvPr>
          <p:cNvCxnSpPr>
            <a:cxnSpLocks/>
          </p:cNvCxnSpPr>
          <p:nvPr/>
        </p:nvCxnSpPr>
        <p:spPr>
          <a:xfrm>
            <a:off x="8365757" y="4492653"/>
            <a:ext cx="2389332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301892" y="5725900"/>
            <a:ext cx="3512162" cy="10067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262D931-0D5E-4C70-99F0-84063753D4F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814054" y="5725900"/>
            <a:ext cx="0" cy="107822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886DA1D-F094-49F1-A115-B75C663546CC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814054" y="5725900"/>
            <a:ext cx="2551704" cy="978964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EB96DDD-7731-4CD3-BBE5-458A7DF4B02C}"/>
              </a:ext>
            </a:extLst>
          </p:cNvPr>
          <p:cNvSpPr txBox="1"/>
          <p:nvPr/>
        </p:nvSpPr>
        <p:spPr>
          <a:xfrm>
            <a:off x="6871383" y="45621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AC0C78E-49B8-4A88-B39E-0EF6C9F49F9A}"/>
              </a:ext>
            </a:extLst>
          </p:cNvPr>
          <p:cNvSpPr txBox="1"/>
          <p:nvPr/>
        </p:nvSpPr>
        <p:spPr>
          <a:xfrm>
            <a:off x="9560423" y="458605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CB8638A-F45A-4107-B698-6E60423D993C}"/>
              </a:ext>
            </a:extLst>
          </p:cNvPr>
          <p:cNvSpPr txBox="1"/>
          <p:nvPr/>
        </p:nvSpPr>
        <p:spPr>
          <a:xfrm>
            <a:off x="4640194" y="600301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5C5148C-0C9E-4020-9BB3-E05C31859A2D}"/>
              </a:ext>
            </a:extLst>
          </p:cNvPr>
          <p:cNvSpPr txBox="1"/>
          <p:nvPr/>
        </p:nvSpPr>
        <p:spPr>
          <a:xfrm>
            <a:off x="5819648" y="6143404"/>
            <a:ext cx="298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35C3738-33D7-4AE7-AE42-44BA5CE50FC0}"/>
              </a:ext>
            </a:extLst>
          </p:cNvPr>
          <p:cNvSpPr txBox="1"/>
          <p:nvPr/>
        </p:nvSpPr>
        <p:spPr>
          <a:xfrm>
            <a:off x="7127736" y="59204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FE6FEC-72F1-46B8-8772-389F6B43055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14054" y="5725900"/>
            <a:ext cx="0" cy="1006782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367DC82-0EEF-4969-BD9E-3BDFF4794F38}"/>
              </a:ext>
            </a:extLst>
          </p:cNvPr>
          <p:cNvSpPr txBox="1"/>
          <p:nvPr/>
        </p:nvSpPr>
        <p:spPr>
          <a:xfrm>
            <a:off x="5355273" y="612154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1st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D3B273B-53D1-4366-A516-F98A6201E4A9}"/>
              </a:ext>
            </a:extLst>
          </p:cNvPr>
          <p:cNvSpPr txBox="1"/>
          <p:nvPr/>
        </p:nvSpPr>
        <p:spPr>
          <a:xfrm>
            <a:off x="6598874" y="616942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2nd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B53A55B-7BD6-461A-A1DD-ACCD1B829D76}"/>
              </a:ext>
            </a:extLst>
          </p:cNvPr>
          <p:cNvSpPr txBox="1"/>
          <p:nvPr/>
        </p:nvSpPr>
        <p:spPr>
          <a:xfrm>
            <a:off x="8158007" y="6811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EA4999B-408C-466E-B87D-75D6DABE3393}"/>
              </a:ext>
            </a:extLst>
          </p:cNvPr>
          <p:cNvSpPr txBox="1"/>
          <p:nvPr/>
        </p:nvSpPr>
        <p:spPr>
          <a:xfrm>
            <a:off x="5632971" y="6799143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A7E9B65-1524-4001-AB28-CCD5332C9A9C}"/>
              </a:ext>
            </a:extLst>
          </p:cNvPr>
          <p:cNvSpPr txBox="1"/>
          <p:nvPr/>
        </p:nvSpPr>
        <p:spPr>
          <a:xfrm>
            <a:off x="1933383" y="678248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6ECE2F37-B4CF-4849-AAD2-570E1151D66F}"/>
              </a:ext>
            </a:extLst>
          </p:cNvPr>
          <p:cNvSpPr/>
          <p:nvPr/>
        </p:nvSpPr>
        <p:spPr>
          <a:xfrm>
            <a:off x="1203441" y="1413212"/>
            <a:ext cx="3168143" cy="43821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E36442D-8F83-47B0-B6BF-94C31CD215E9}"/>
              </a:ext>
            </a:extLst>
          </p:cNvPr>
          <p:cNvSpPr/>
          <p:nvPr/>
        </p:nvSpPr>
        <p:spPr>
          <a:xfrm>
            <a:off x="4353701" y="5423100"/>
            <a:ext cx="1984470" cy="28094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107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Solver Pragma for Loops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solver_pragma (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) in loop condition:</a:t>
            </a:r>
          </a:p>
          <a:p>
            <a:pPr marL="650875" lvl="1" indent="0">
              <a:buNone/>
            </a:pP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Unroll loop 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times only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1216841" y="3694733"/>
            <a:ext cx="7189425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for(int i=0;solver_pragma(0,1,2) &amp;&amp; i&lt;(n%3);i++)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if(arr[i]&gt;0) arr[i] *= 2;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j += arr[i];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3055092" y="3694733"/>
            <a:ext cx="2762354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56717E-5C66-4FA1-B8DA-5B9651FF3CFD}"/>
              </a:ext>
            </a:extLst>
          </p:cNvPr>
          <p:cNvSpPr/>
          <p:nvPr/>
        </p:nvSpPr>
        <p:spPr>
          <a:xfrm>
            <a:off x="1216841" y="1455189"/>
            <a:ext cx="4695444" cy="39866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248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Solver Pragma Usage Example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>
                <a:latin typeface="Eurostile" panose="020B0504020202050204" pitchFamily="34" charset="0"/>
              </a:rPr>
              <a:t>Can’t infer loop length in </a:t>
            </a:r>
            <a:r>
              <a:rPr lang="en-GB" dirty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</a:t>
            </a:r>
            <a:r>
              <a:rPr lang="en-GB" dirty="0" err="1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fpdiv_parts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Heuristic: Fix most bits (guess!), just leave some free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4016820"/>
            <a:ext cx="12449463" cy="380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5112492" y="5038901"/>
            <a:ext cx="2513604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9593052" y="4721940"/>
            <a:ext cx="319044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5423388" y="4721938"/>
            <a:ext cx="319044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</p:cNvCxnSpPr>
          <p:nvPr/>
        </p:nvCxnSpPr>
        <p:spPr>
          <a:xfrm flipH="1">
            <a:off x="5582910" y="2414016"/>
            <a:ext cx="2948442" cy="2221992"/>
          </a:xfrm>
          <a:prstGeom prst="straightConnector1">
            <a:avLst/>
          </a:prstGeom>
          <a:ln w="25400">
            <a:solidFill>
              <a:srgbClr val="FFC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</p:cNvCxnSpPr>
          <p:nvPr/>
        </p:nvCxnSpPr>
        <p:spPr>
          <a:xfrm>
            <a:off x="9423823" y="2414016"/>
            <a:ext cx="328752" cy="2307924"/>
          </a:xfrm>
          <a:prstGeom prst="straightConnector1">
            <a:avLst/>
          </a:prstGeom>
          <a:ln w="25400">
            <a:solidFill>
              <a:srgbClr val="FFC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6369294" y="2414016"/>
            <a:ext cx="2646690" cy="2624885"/>
          </a:xfrm>
          <a:prstGeom prst="straightConnector1">
            <a:avLst/>
          </a:prstGeom>
          <a:ln w="25400">
            <a:solidFill>
              <a:srgbClr val="FFC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641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Find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42800" y="1219720"/>
            <a:ext cx="8894619" cy="78483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FDint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xexp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Fval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(_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Fval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*)(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*)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</a:t>
            </a:r>
            <a:b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)(0x7fff &amp; ~((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)((1 &lt;&lt; 7) - 1))))) &gt;&gt; 7;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==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)((1 &lt;&lt; (15 - 7)) - 1)))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)((1 &lt;&lt; 7) - 1))) == 0 &amp;&amp;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== 0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? 1 : 2);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 ~((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)0x8000)) == 0 &amp;&amp;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== 0)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(0x7e + 16 + 7 + 1) -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xexp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&lt;= 0)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((16 + 7 + 1) &lt;=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&amp;=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)0x8000);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 0;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solver_find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((-1));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mask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=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0x0000, 0x0001, 0x0003, 0x0007,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0x000f, 0x001f, 0x003f, 0x007f,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0x00ff, 0x01ff, 0x03ff, 0x07ff,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0x0fff, 0x1fff, 0x3fff, 0x7fff};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= {0, 1};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mask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&amp; 0xf];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&gt;&gt;= 4;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&amp;=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]];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]] ^=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(0 &lt;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-&gt;_Sh[0],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 0;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!= 0 ? (-1) : 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692623" y="4718463"/>
            <a:ext cx="1270289" cy="24368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90109" y="4718463"/>
            <a:ext cx="7563790" cy="758766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Only consider traces with solver_find ()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284094B-A27E-4872-B5A5-7D906B6C799D}"/>
              </a:ext>
            </a:extLst>
          </p:cNvPr>
          <p:cNvCxnSpPr>
            <a:cxnSpLocks/>
          </p:cNvCxnSpPr>
          <p:nvPr/>
        </p:nvCxnSpPr>
        <p:spPr>
          <a:xfrm flipH="1" flipV="1">
            <a:off x="2048256" y="4840304"/>
            <a:ext cx="3390644" cy="12184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F845F9E4-02FA-4307-9EB0-C45A89B0CDBD}"/>
              </a:ext>
            </a:extLst>
          </p:cNvPr>
          <p:cNvSpPr/>
          <p:nvPr/>
        </p:nvSpPr>
        <p:spPr>
          <a:xfrm>
            <a:off x="10020821" y="4840304"/>
            <a:ext cx="2215721" cy="33294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6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Solver Debug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solver_debug(&lt;expr&gt;) :</a:t>
            </a:r>
          </a:p>
          <a:p>
            <a:pPr marL="650875" lvl="1" indent="0">
              <a:buNone/>
            </a:pP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“Model Level Debugging”: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     Print theoretical value of &lt;expr&gt; at this point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87680" y="4486801"/>
            <a:ext cx="4405745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g(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y)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x;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(y&gt;0)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solver_debug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(y);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1;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y=y-1;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&lt;=1) {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=100; }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1589661" y="5878285"/>
            <a:ext cx="2334842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519575A-15A3-41CC-8516-794EAB7D3B91}"/>
              </a:ext>
            </a:extLst>
          </p:cNvPr>
          <p:cNvSpPr/>
          <p:nvPr/>
        </p:nvSpPr>
        <p:spPr>
          <a:xfrm>
            <a:off x="1203441" y="1412268"/>
            <a:ext cx="3689983" cy="43821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794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QkitKnorrBremse Experience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</a:t>
            </a:r>
            <a:r>
              <a:rPr lang="en-GB" sz="2400" b="0">
                <a:latin typeface="Eurostile" panose="020B0504020202050204" pitchFamily="34" charset="0"/>
              </a:rPr>
              <a:t>The Challenge by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>
                <a:latin typeface="Eurostile" panose="020B0504020202050204" pitchFamily="34" charset="0"/>
              </a:rPr>
              <a:t>How </a:t>
            </a:r>
            <a:r>
              <a:rPr lang="en-GB" sz="2400" b="0" dirty="0"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>
                <a:solidFill>
                  <a:srgbClr val="FF0000"/>
                </a:solidFill>
                <a:latin typeface="Eurostile" panose="020B0504020202050204" pitchFamily="34" charset="0"/>
              </a:rPr>
              <a:t>Experience in QkitKnorrBremse</a:t>
            </a:r>
            <a:endParaRPr lang="en-GB" sz="2400" b="0" dirty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r>
              <a:rPr lang="en-GB" sz="2400" b="0" dirty="0"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75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Library Qualification: ISO26262 demands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1" dirty="0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 dirty="0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Given: C Source Code of a </a:t>
            </a:r>
            <a:r>
              <a:rPr lang="en-GB" dirty="0">
                <a:latin typeface="Eurostile" panose="020B0504020202050204" pitchFamily="34" charset="0"/>
              </a:rPr>
              <a:t>F</a:t>
            </a:r>
            <a:r>
              <a:rPr lang="en-GB" b="0" dirty="0">
                <a:latin typeface="Eurostile" panose="020B0504020202050204" pitchFamily="34" charset="0"/>
              </a:rPr>
              <a:t>unction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Needed: All function arguments (=“test vectors”)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⇒ Test Suite’s </a:t>
            </a:r>
            <a:r>
              <a:rPr lang="en-GB" b="0" dirty="0">
                <a:latin typeface="Eurostile" panose="020B0504020202050204" pitchFamily="34" charset="0"/>
              </a:rPr>
              <a:t>MC/DC coverage = 100%</a:t>
            </a: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Project Workflow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572768"/>
            <a:ext cx="12029440" cy="7101615"/>
          </a:xfrm>
          <a:ln>
            <a:noFill/>
          </a:ln>
        </p:spPr>
        <p:txBody>
          <a:bodyPr/>
          <a:lstStyle/>
          <a:p>
            <a:pPr marL="82550" indent="0">
              <a:buNone/>
            </a:pPr>
            <a:r>
              <a:rPr lang="en-GB" b="0" dirty="0">
                <a:latin typeface="Eurostile" panose="020B0504020202050204" pitchFamily="34" charset="0"/>
              </a:rPr>
              <a:t>… for Code Coverage Completion of a C Function’s Test Suite:</a:t>
            </a:r>
            <a:endParaRPr lang="en-GB" dirty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endParaRPr lang="en-GB" b="0" dirty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endParaRPr lang="en-GB" dirty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r>
              <a:rPr lang="en-GB" b="0" dirty="0">
                <a:latin typeface="Eurostile" panose="020B0504020202050204" pitchFamily="34" charset="0"/>
              </a:rPr>
              <a:t>Wait for Ticket Assignment (by Testers)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 dirty="0">
                <a:latin typeface="Eurostile" panose="020B0504020202050204" pitchFamily="34" charset="0"/>
              </a:rPr>
              <a:t>Extrac</a:t>
            </a:r>
            <a:r>
              <a:rPr lang="en-GB" dirty="0">
                <a:latin typeface="Eurostile" panose="020B0504020202050204" pitchFamily="34" charset="0"/>
              </a:rPr>
              <a:t>t Source Code Snippets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Manually insert annotations (if necessary or wanted)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Execute Analysis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Copy solutions.txt into Ticket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Add Solutions in </a:t>
            </a:r>
            <a:r>
              <a:rPr lang="en-GB" dirty="0" err="1">
                <a:latin typeface="Eurostile" panose="020B0504020202050204" pitchFamily="34" charset="0"/>
              </a:rPr>
              <a:t>ForeSee</a:t>
            </a:r>
            <a:r>
              <a:rPr lang="en-GB" dirty="0">
                <a:latin typeface="Eurostile" panose="020B0504020202050204" pitchFamily="34" charset="0"/>
              </a:rPr>
              <a:t> Test Case Model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Check Coverage Test Run for 100% Coverage</a:t>
            </a:r>
          </a:p>
        </p:txBody>
      </p:sp>
    </p:spTree>
    <p:extLst>
      <p:ext uri="{BB962C8B-B14F-4D97-AF65-F5344CB8AC3E}">
        <p14:creationId xmlns:p14="http://schemas.microsoft.com/office/powerpoint/2010/main" val="3357355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QkitKnorrBremse</a:t>
            </a:r>
            <a:r>
              <a:rPr lang="en-GB" dirty="0">
                <a:latin typeface="Eurostile" panose="020B0504020202050204" pitchFamily="34" charset="0"/>
              </a:rPr>
              <a:t> Experience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ASIL D Library Qualification (</a:t>
            </a:r>
            <a:r>
              <a:rPr lang="en-GB" b="0" dirty="0" err="1">
                <a:latin typeface="Eurostile" panose="020B0504020202050204" pitchFamily="34" charset="0"/>
              </a:rPr>
              <a:t>Dinkumware</a:t>
            </a:r>
            <a:r>
              <a:rPr lang="en-GB" b="0" dirty="0">
                <a:latin typeface="Eurostile" panose="020B0504020202050204" pitchFamily="34" charset="0"/>
              </a:rPr>
              <a:t> and </a:t>
            </a:r>
            <a:r>
              <a:rPr lang="en-GB" b="0" dirty="0" err="1">
                <a:latin typeface="Eurostile" panose="020B0504020202050204" pitchFamily="34" charset="0"/>
              </a:rPr>
              <a:t>libgcc</a:t>
            </a:r>
            <a:r>
              <a:rPr lang="en-GB" b="0" dirty="0">
                <a:latin typeface="Eurostile" panose="020B0504020202050204" pitchFamily="34" charset="0"/>
              </a:rPr>
              <a:t>)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Filling coverage gaps from </a:t>
            </a:r>
            <a:r>
              <a:rPr lang="en-GB" b="0" dirty="0" err="1">
                <a:latin typeface="Eurostile" panose="020B0504020202050204" pitchFamily="34" charset="0"/>
              </a:rPr>
              <a:t>ForeSEE</a:t>
            </a:r>
            <a:r>
              <a:rPr lang="en-GB" b="0" dirty="0">
                <a:latin typeface="Eurostile" panose="020B0504020202050204" pitchFamily="34" charset="0"/>
              </a:rPr>
              <a:t> tests</a:t>
            </a:r>
          </a:p>
          <a:p>
            <a:pPr lvl="1"/>
            <a:endParaRPr lang="en-GB" b="0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Found all solutions for</a:t>
            </a:r>
          </a:p>
          <a:p>
            <a:pPr lvl="2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ceilf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</a:rPr>
              <a:t>__udiv6432</a:t>
            </a:r>
          </a:p>
          <a:p>
            <a:pPr lvl="2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fabsf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GB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roundf</a:t>
            </a:r>
            <a:endParaRPr lang="en-GB" b="0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Delivered MC/DC coverage proof for ternary if’s in</a:t>
            </a:r>
          </a:p>
          <a:p>
            <a:pPr lvl="2"/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GB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FDtest</a:t>
            </a:r>
            <a:endParaRPr lang="en-GB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Fminf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dirty="0">
                <a:latin typeface="Eurostile" panose="020B0504020202050204" pitchFamily="34" charset="0"/>
              </a:rPr>
              <a:t> ? of ? traces could not be solved by Z3, because</a:t>
            </a:r>
          </a:p>
          <a:p>
            <a:pPr lvl="2"/>
            <a:r>
              <a:rPr lang="en-GB" dirty="0">
                <a:latin typeface="Eurostile" panose="020B0504020202050204" pitchFamily="34" charset="0"/>
              </a:rPr>
              <a:t>Formulae to the power of eight(!)</a:t>
            </a:r>
          </a:p>
          <a:p>
            <a:pPr lvl="2"/>
            <a:r>
              <a:rPr lang="en-GB" dirty="0">
                <a:latin typeface="Eurostile" panose="020B0504020202050204" pitchFamily="34" charset="0"/>
              </a:rPr>
              <a:t>Search space is vast… 20h on compute server</a:t>
            </a:r>
          </a:p>
          <a:p>
            <a:pPr lvl="2"/>
            <a:r>
              <a:rPr lang="en-GB" dirty="0">
                <a:latin typeface="Eurostile" panose="020B0504020202050204" pitchFamily="34" charset="0"/>
              </a:rPr>
              <a:t>Show solution.txt</a:t>
            </a:r>
          </a:p>
          <a:p>
            <a:pPr lvl="2"/>
            <a:endParaRPr lang="en-GB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02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Current State And Outlook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</a:t>
            </a:r>
            <a:r>
              <a:rPr lang="en-GB" sz="2400" b="0">
                <a:latin typeface="Eurostile" panose="020B0504020202050204" pitchFamily="34" charset="0"/>
              </a:rPr>
              <a:t>The Challenge by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>
                <a:latin typeface="Eurostile" panose="020B0504020202050204" pitchFamily="34" charset="0"/>
              </a:rPr>
              <a:t>How </a:t>
            </a:r>
            <a:r>
              <a:rPr lang="en-GB" sz="2400" b="0" dirty="0"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Experience in </a:t>
            </a:r>
            <a:r>
              <a:rPr lang="en-GB" sz="2400" b="0" dirty="0" err="1">
                <a:latin typeface="Eurostile" panose="020B0504020202050204" pitchFamily="34" charset="0"/>
              </a:rPr>
              <a:t>QkitKnorrBremse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dirty="0">
                <a:solidFill>
                  <a:srgbClr val="FF0000"/>
                </a:solidFill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232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(for example: no </a:t>
            </a:r>
            <a:r>
              <a:rPr lang="de-DE" dirty="0">
                <a:latin typeface="Eurostile" panose="020B0504020202050204" pitchFamily="34" charset="0"/>
              </a:rPr>
              <a:t>∀, </a:t>
            </a:r>
            <a:r>
              <a:rPr lang="de-DE" dirty="0">
                <a:effectLst/>
                <a:latin typeface="Eurostile" panose="020B0504020202050204" pitchFamily="34" charset="0"/>
              </a:rPr>
              <a:t>∃), </a:t>
            </a:r>
            <a:r>
              <a:rPr lang="de-DE" dirty="0" err="1">
                <a:effectLst/>
                <a:latin typeface="Eurostile" panose="020B0504020202050204" pitchFamily="34" charset="0"/>
              </a:rPr>
              <a:t>because</a:t>
            </a:r>
            <a:r>
              <a:rPr lang="de-DE" dirty="0">
                <a:effectLst/>
                <a:latin typeface="Eurostile" panose="020B0504020202050204" pitchFamily="34" charset="0"/>
              </a:rPr>
              <a:t>:</a:t>
            </a:r>
            <a:endParaRPr lang="en-GB" dirty="0">
              <a:effectLst/>
              <a:latin typeface="Eurostile" panose="020B0504020202050204" pitchFamily="34" charset="0"/>
            </a:endParaRPr>
          </a:p>
          <a:p>
            <a:pPr lvl="2"/>
            <a:r>
              <a:rPr lang="de-DE" dirty="0">
                <a:effectLst/>
                <a:latin typeface="Eurostile" panose="020B0504020202050204" pitchFamily="34" charset="0"/>
              </a:rPr>
              <a:t>Z3 not </a:t>
            </a:r>
            <a:r>
              <a:rPr lang="de-DE" dirty="0" err="1">
                <a:effectLst/>
                <a:latin typeface="Eurostile" panose="020B0504020202050204" pitchFamily="34" charset="0"/>
              </a:rPr>
              <a:t>under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my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control</a:t>
            </a:r>
            <a:r>
              <a:rPr lang="de-DE" dirty="0">
                <a:effectLst/>
                <a:latin typeface="Eurostile" panose="020B0504020202050204" pitchFamily="34" charset="0"/>
              </a:rPr>
              <a:t> („</a:t>
            </a:r>
            <a:r>
              <a:rPr lang="de-DE" dirty="0" err="1">
                <a:effectLst/>
                <a:latin typeface="Eurostile" panose="020B0504020202050204" pitchFamily="34" charset="0"/>
              </a:rPr>
              <a:t>black</a:t>
            </a:r>
            <a:r>
              <a:rPr lang="de-DE" dirty="0">
                <a:effectLst/>
                <a:latin typeface="Eurostile" panose="020B0504020202050204" pitchFamily="34" charset="0"/>
              </a:rPr>
              <a:t> box“)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More </a:t>
            </a:r>
            <a:r>
              <a:rPr lang="de-DE" dirty="0" err="1">
                <a:latin typeface="Eurostile" panose="020B0504020202050204" pitchFamily="34" charset="0"/>
              </a:rPr>
              <a:t>semantic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information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available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for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tool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Extensive </a:t>
            </a:r>
            <a:r>
              <a:rPr lang="de-DE" dirty="0" err="1">
                <a:latin typeface="Eurostile" panose="020B0504020202050204" pitchFamily="34" charset="0"/>
              </a:rPr>
              <a:t>Logging</a:t>
            </a:r>
            <a:r>
              <a:rPr lang="de-DE" dirty="0">
                <a:latin typeface="Eurostile" panose="020B0504020202050204" pitchFamily="34" charset="0"/>
              </a:rPr>
              <a:t> (HTML+JS+CSS)</a:t>
            </a: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Defensive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r>
              <a:rPr lang="de-DE" dirty="0">
                <a:latin typeface="Eurostile" panose="020B0504020202050204" pitchFamily="34" charset="0"/>
              </a:rPr>
              <a:t>:</a:t>
            </a:r>
            <a:br>
              <a:rPr lang="de-DE" dirty="0">
                <a:latin typeface="Eurostile" panose="020B0504020202050204" pitchFamily="34" charset="0"/>
              </a:rPr>
            </a:br>
            <a:r>
              <a:rPr lang="de-DE" dirty="0" err="1">
                <a:latin typeface="Eurostile" panose="020B0504020202050204" pitchFamily="34" charset="0"/>
              </a:rPr>
              <a:t>Throw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errors</a:t>
            </a:r>
            <a:r>
              <a:rPr lang="de-DE" dirty="0">
                <a:latin typeface="Eurostile" panose="020B0504020202050204" pitchFamily="34" charset="0"/>
              </a:rPr>
              <a:t> in all </a:t>
            </a:r>
            <a:r>
              <a:rPr lang="de-DE" dirty="0" err="1">
                <a:latin typeface="Eurostile" panose="020B0504020202050204" pitchFamily="34" charset="0"/>
              </a:rPr>
              <a:t>cases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that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were</a:t>
            </a:r>
            <a:r>
              <a:rPr lang="de-DE" dirty="0">
                <a:latin typeface="Eurostile" panose="020B0504020202050204" pitchFamily="34" charset="0"/>
              </a:rPr>
              <a:t> not </a:t>
            </a:r>
            <a:r>
              <a:rPr lang="de-DE" dirty="0" err="1">
                <a:latin typeface="Eurostile" panose="020B0504020202050204" pitchFamily="34" charset="0"/>
              </a:rPr>
              <a:t>explicitly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implemented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strike="sngStrike" dirty="0">
                <a:latin typeface="Eurostile" panose="020B0504020202050204" pitchFamily="34" charset="0"/>
              </a:rPr>
              <a:t>Clean </a:t>
            </a:r>
            <a:r>
              <a:rPr lang="de-DE" dirty="0">
                <a:latin typeface="Eurostile" panose="020B0504020202050204" pitchFamily="34" charset="0"/>
              </a:rPr>
              <a:t>Sterile </a:t>
            </a:r>
            <a:r>
              <a:rPr lang="de-DE" dirty="0" err="1">
                <a:latin typeface="Eurostile" panose="020B0504020202050204" pitchFamily="34" charset="0"/>
              </a:rPr>
              <a:t>and</a:t>
            </a:r>
            <a:r>
              <a:rPr lang="de-DE" dirty="0">
                <a:latin typeface="Eurostile" panose="020B0504020202050204" pitchFamily="34" charset="0"/>
              </a:rPr>
              <a:t> Abstract </a:t>
            </a:r>
            <a:r>
              <a:rPr lang="de-DE" dirty="0" err="1">
                <a:latin typeface="Eurostile" panose="020B0504020202050204" pitchFamily="34" charset="0"/>
              </a:rPr>
              <a:t>Coding</a:t>
            </a:r>
            <a:r>
              <a:rPr lang="de-DE" dirty="0">
                <a:latin typeface="Eurostile" panose="020B0504020202050204" pitchFamily="34" charset="0"/>
              </a:rPr>
              <a:t>: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Single Point Implementation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Strong Type System </a:t>
            </a:r>
            <a:r>
              <a:rPr lang="de-DE" dirty="0" err="1">
                <a:latin typeface="Eurostile" panose="020B0504020202050204" pitchFamily="34" charset="0"/>
              </a:rPr>
              <a:t>dear</a:t>
            </a:r>
            <a:r>
              <a:rPr lang="de-DE" dirty="0">
                <a:latin typeface="Eurostile" panose="020B0504020202050204" pitchFamily="34" charset="0"/>
              </a:rPr>
              <a:t> Friend</a:t>
            </a:r>
          </a:p>
          <a:p>
            <a:pPr lvl="2"/>
            <a:r>
              <a:rPr lang="de-DE" dirty="0" err="1">
                <a:latin typeface="Eurostile" panose="020B0504020202050204" pitchFamily="34" charset="0"/>
              </a:rPr>
              <a:t>Generic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endParaRPr lang="de-DE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Current State of the Prototype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US" dirty="0">
                <a:latin typeface="Eurostile" panose="020B0504020202050204" pitchFamily="34" charset="0"/>
              </a:rPr>
              <a:t>3000 LoC, all in one file (refactoring!)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Works with all (installed) Compilers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Any architecture (integer sizes and </a:t>
            </a:r>
            <a:r>
              <a:rPr lang="en-US" dirty="0" err="1">
                <a:latin typeface="Eurostile" panose="020B0504020202050204" pitchFamily="34" charset="0"/>
              </a:rPr>
              <a:t>endianess</a:t>
            </a:r>
            <a:r>
              <a:rPr lang="en-US" dirty="0">
                <a:latin typeface="Eurostile" panose="020B0504020202050204" pitchFamily="34" charset="0"/>
              </a:rPr>
              <a:t> are detected)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Extensive logging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Branch, MC/DC, Path coverage</a:t>
            </a:r>
          </a:p>
          <a:p>
            <a:pPr lvl="1"/>
            <a:r>
              <a:rPr lang="en-US" dirty="0" err="1">
                <a:latin typeface="Eurostile" panose="020B0504020202050204" pitchFamily="34" charset="0"/>
              </a:rPr>
              <a:t>Subfunction</a:t>
            </a:r>
            <a:r>
              <a:rPr lang="en-US" dirty="0">
                <a:latin typeface="Eurostile" panose="020B0504020202050204" pitchFamily="34" charset="0"/>
              </a:rPr>
              <a:t> coverage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All C except</a:t>
            </a:r>
          </a:p>
          <a:p>
            <a:pPr lvl="2"/>
            <a:r>
              <a:rPr lang="en-US" dirty="0">
                <a:latin typeface="Eurostile" panose="020B0504020202050204" pitchFamily="34" charset="0"/>
              </a:rPr>
              <a:t>Expression side effects</a:t>
            </a:r>
          </a:p>
          <a:p>
            <a:pPr lvl="2"/>
            <a:r>
              <a:rPr lang="en-US" dirty="0">
                <a:latin typeface="Eurostile" panose="020B0504020202050204" pitchFamily="34" charset="0"/>
              </a:rPr>
              <a:t>Pointers to pointers</a:t>
            </a:r>
          </a:p>
          <a:p>
            <a:pPr lvl="2"/>
            <a:r>
              <a:rPr lang="en-US" dirty="0">
                <a:latin typeface="Eurostile" panose="020B0504020202050204" pitchFamily="34" charset="0"/>
              </a:rPr>
              <a:t>Pointer calculation</a:t>
            </a:r>
          </a:p>
          <a:p>
            <a:pPr lvl="2"/>
            <a:r>
              <a:rPr lang="en-US" dirty="0">
                <a:latin typeface="Eurostile" panose="020B0504020202050204" pitchFamily="34" charset="0"/>
              </a:rPr>
              <a:t>Some casts not implemented</a:t>
            </a:r>
          </a:p>
          <a:p>
            <a:pPr lvl="2"/>
            <a:r>
              <a:rPr lang="en-US" dirty="0">
                <a:latin typeface="Eurostile" panose="020B0504020202050204" pitchFamily="34" charset="0"/>
              </a:rPr>
              <a:t>…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Potentially…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“Dynamic Analysis”: Discovering Semantic/Dynamic Patterns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(Error Detection, Optimization)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Making CTC superfluous (How to make enemies 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Outclassing </a:t>
            </a:r>
            <a:r>
              <a:rPr lang="en-GB" dirty="0" err="1">
                <a:latin typeface="Eurostile" panose="020B0504020202050204" pitchFamily="34" charset="0"/>
                <a:sym typeface="Wingdings" panose="05000000000000000000" pitchFamily="2" charset="2"/>
              </a:rPr>
              <a:t>VectorCAST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 Static Analysis</a:t>
            </a:r>
          </a:p>
          <a:p>
            <a:pPr lvl="1"/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Oracle for Compiler Test Suites, especially Optimizations!</a:t>
            </a:r>
            <a:b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(“extending” </a:t>
            </a:r>
            <a:r>
              <a:rPr lang="en-GB" dirty="0" err="1">
                <a:latin typeface="Eurostile" panose="020B0504020202050204" pitchFamily="34" charset="0"/>
                <a:sym typeface="Wingdings" panose="05000000000000000000" pitchFamily="2" charset="2"/>
              </a:rPr>
              <a:t>SolidSands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’ </a:t>
            </a:r>
            <a:r>
              <a:rPr lang="en-GB" dirty="0" err="1">
                <a:latin typeface="Eurostile" panose="020B0504020202050204" pitchFamily="34" charset="0"/>
                <a:sym typeface="Wingdings" panose="05000000000000000000" pitchFamily="2" charset="2"/>
              </a:rPr>
              <a:t>Supertest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)</a:t>
            </a:r>
            <a:b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=&gt; Compiler Qualification</a:t>
            </a:r>
          </a:p>
          <a:p>
            <a:pPr lvl="1"/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Give Correctness Proofs for Code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827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>
                <a:latin typeface="Eurostile" panose="020B0504020202050204" pitchFamily="34" charset="0"/>
              </a:rPr>
              <a:t>Find a Name 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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Approaches for complex calculations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(Brute Force vs. Definition Domain Narrowing vs. …)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Professionalize Test Suite (</a:t>
            </a:r>
            <a:r>
              <a:rPr lang="en-GB">
                <a:latin typeface="Eurostile" panose="020B0504020202050204" pitchFamily="34" charset="0"/>
              </a:rPr>
              <a:t>Qualification?)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Refactor (for Side Effects in Expressions, e.g.)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Incremental Solving (pushing assertions, goes well with </a:t>
            </a:r>
            <a:r>
              <a:rPr lang="en-GB" b="0" dirty="0" err="1">
                <a:latin typeface="Eurostile" panose="020B0504020202050204" pitchFamily="34" charset="0"/>
              </a:rPr>
              <a:t>cutoffs</a:t>
            </a:r>
            <a:r>
              <a:rPr lang="en-GB" b="0" dirty="0">
                <a:latin typeface="Eurostile" panose="020B0504020202050204" pitchFamily="34" charset="0"/>
              </a:rPr>
              <a:t>!)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Extracting compiling Code Snippe</a:t>
            </a:r>
            <a:r>
              <a:rPr lang="en-GB" dirty="0">
                <a:latin typeface="Eurostile" panose="020B0504020202050204" pitchFamily="34" charset="0"/>
              </a:rPr>
              <a:t>ts automatically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More clever loop inference? (Lower/upper limits e.g.)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C++</a:t>
            </a:r>
            <a:r>
              <a:rPr lang="en-GB" dirty="0">
                <a:latin typeface="Eurostile" panose="020B0504020202050204" pitchFamily="34" charset="0"/>
              </a:rPr>
              <a:t> (when C++ Parser is available)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Output format for </a:t>
            </a:r>
            <a:r>
              <a:rPr lang="en-US" dirty="0" err="1">
                <a:latin typeface="Eurostile" panose="020B0504020202050204" pitchFamily="34" charset="0"/>
              </a:rPr>
              <a:t>ForeSee</a:t>
            </a:r>
            <a:endParaRPr lang="en-US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Theory: Show Completeness and Normalization of Trace Transformation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101630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Questions/Discussion </a:t>
            </a:r>
            <a:r>
              <a:rPr lang="en-GB" dirty="0">
                <a:latin typeface="Eurostile" panose="020B0504020202050204" pitchFamily="34" charset="0"/>
              </a:rPr>
              <a:t>Notes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>
                <a:latin typeface="Eurostile" panose="020B0504020202050204" pitchFamily="34" charset="0"/>
              </a:rPr>
              <a:t>Insert here…</a:t>
            </a: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998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5555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Challenge for You: _</a:t>
            </a:r>
            <a:r>
              <a:rPr lang="en-GB" dirty="0" err="1">
                <a:latin typeface="Eurostile" panose="020B0504020202050204" pitchFamily="34" charset="0"/>
              </a:rPr>
              <a:t>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69549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348" y="0"/>
            <a:ext cx="1405696" cy="194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Challenge _</a:t>
            </a:r>
            <a:r>
              <a:rPr lang="en-GB" dirty="0" err="1">
                <a:latin typeface="Eurostile" panose="020B0504020202050204" pitchFamily="34" charset="0"/>
              </a:rPr>
              <a:t>FDtest</a:t>
            </a:r>
            <a:r>
              <a:rPr lang="en-GB" dirty="0">
                <a:latin typeface="Eurostile" panose="020B0504020202050204" pitchFamily="34" charset="0"/>
              </a:rPr>
              <a:t>: Solution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B56702F-0B7B-4A9A-ABFE-02F10AA3E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1297341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Run _</a:t>
            </a:r>
            <a:r>
              <a:rPr lang="en-GB" sz="2400" b="0" err="1">
                <a:latin typeface="Eurostile" panose="020B0504020202050204" pitchFamily="34" charset="0"/>
              </a:rPr>
              <a:t>FDtest</a:t>
            </a:r>
            <a:r>
              <a:rPr lang="en-GB" sz="2400" b="0">
                <a:latin typeface="Eurostile" panose="020B0504020202050204" pitchFamily="34" charset="0"/>
              </a:rPr>
              <a:t>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Example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E7C039-A53A-4446-906D-5A606A960652}"/>
              </a:ext>
            </a:extLst>
          </p:cNvPr>
          <p:cNvSpPr txBox="1"/>
          <p:nvPr/>
        </p:nvSpPr>
        <p:spPr>
          <a:xfrm>
            <a:off x="302988" y="7047627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It Works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</a:t>
            </a:r>
            <a:r>
              <a:rPr lang="en-GB" sz="2400" b="0">
                <a:latin typeface="Eurostile" panose="020B0504020202050204" pitchFamily="34" charset="0"/>
              </a:rPr>
              <a:t>The Challenge by Example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>
                <a:solidFill>
                  <a:srgbClr val="FF0000"/>
                </a:solidFill>
                <a:latin typeface="Eurostile" panose="020B0504020202050204" pitchFamily="34" charset="0"/>
              </a:rPr>
              <a:t>How </a:t>
            </a:r>
            <a:r>
              <a:rPr lang="en-GB" sz="2400" dirty="0">
                <a:solidFill>
                  <a:srgbClr val="FF0000"/>
                </a:solidFill>
                <a:latin typeface="Eurostile" panose="020B0504020202050204" pitchFamily="34" charset="0"/>
              </a:rPr>
              <a:t>it works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Experience in </a:t>
            </a:r>
            <a:r>
              <a:rPr lang="en-GB" sz="2400" b="0" dirty="0" err="1">
                <a:latin typeface="Eurostile" panose="020B0504020202050204" pitchFamily="34" charset="0"/>
              </a:rPr>
              <a:t>QkitKnorrBremse</a:t>
            </a:r>
            <a:endParaRPr lang="en-GB" sz="2400" b="0" dirty="0">
              <a:latin typeface="Eurostile" panose="020B0504020202050204" pitchFamily="34" charset="0"/>
            </a:endParaRPr>
          </a:p>
          <a:p>
            <a:r>
              <a:rPr lang="en-GB" sz="2400" b="0" dirty="0"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020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>
                <a:latin typeface="Eurostile" panose="020B0504020202050204" pitchFamily="34" charset="0"/>
              </a:rPr>
              <a:t>paths</a:t>
            </a:r>
            <a:r>
              <a:rPr lang="en-GB" b="0" dirty="0">
                <a:latin typeface="Eurostile" panose="020B0504020202050204" pitchFamily="34" charset="0"/>
              </a:rPr>
              <a:t> 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conditions 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true of false (depending on the branch to take)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Store 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8" y="498221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3596</Words>
  <Application>Microsoft Office PowerPoint</Application>
  <PresentationFormat>Benutzerdefiniert</PresentationFormat>
  <Paragraphs>654</Paragraphs>
  <Slides>48</Slides>
  <Notes>48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8" baseType="lpstr">
      <vt:lpstr>Courier New</vt:lpstr>
      <vt:lpstr>Arial Black</vt:lpstr>
      <vt:lpstr>Wingdings 3</vt:lpstr>
      <vt:lpstr>Arial</vt:lpstr>
      <vt:lpstr>Eurostile</vt:lpstr>
      <vt:lpstr>Droid Sans Mono</vt:lpstr>
      <vt:lpstr>Calibri</vt:lpstr>
      <vt:lpstr>Cambria Math</vt:lpstr>
      <vt:lpstr>Arial Narrow</vt:lpstr>
      <vt:lpstr>template</vt:lpstr>
      <vt:lpstr>A Tool With No Name</vt:lpstr>
      <vt:lpstr>Contents</vt:lpstr>
      <vt:lpstr>Recap: The Challenge</vt:lpstr>
      <vt:lpstr>The Challenge</vt:lpstr>
      <vt:lpstr>Challenge for You: _FDTest</vt:lpstr>
      <vt:lpstr>Challenge _FDtest: Solution</vt:lpstr>
      <vt:lpstr>Challenge Example _FDtest</vt:lpstr>
      <vt:lpstr>How It Works</vt:lpstr>
      <vt:lpstr>How Did It Do That?</vt:lpstr>
      <vt:lpstr>Definiton of “Trace”</vt:lpstr>
      <vt:lpstr>Z3 Formula for _FDtest [1,1]</vt:lpstr>
      <vt:lpstr>Trace Result Verification</vt:lpstr>
      <vt:lpstr>Specific Problems</vt:lpstr>
      <vt:lpstr>Dirty Detail: Pointer Casting</vt:lpstr>
      <vt:lpstr>Getting down to Memory Bits</vt:lpstr>
      <vt:lpstr>Memory Bits Code</vt:lpstr>
      <vt:lpstr>What about Arrays?</vt:lpstr>
      <vt:lpstr>Z3 Array Theory</vt:lpstr>
      <vt:lpstr>Translation of Arrays</vt:lpstr>
      <vt:lpstr>Backwards GOTO</vt:lpstr>
      <vt:lpstr>MC/DC Table Generation</vt:lpstr>
      <vt:lpstr>MC/DC Table Implementation</vt:lpstr>
      <vt:lpstr>Cutoffs</vt:lpstr>
      <vt:lpstr>Efficiency of Laziness in Time</vt:lpstr>
      <vt:lpstr>Efficiency of Laziness in Space</vt:lpstr>
      <vt:lpstr>Trace Transformation</vt:lpstr>
      <vt:lpstr>Loop Length Inference</vt:lpstr>
      <vt:lpstr>Loop Length Inference Example</vt:lpstr>
      <vt:lpstr>Loop Length Inference Efficiency</vt:lpstr>
      <vt:lpstr>Other Problems</vt:lpstr>
      <vt:lpstr>Example Test</vt:lpstr>
      <vt:lpstr>Switch/Case/Break Test</vt:lpstr>
      <vt:lpstr>Pragmas And Debugging</vt:lpstr>
      <vt:lpstr>Solver Pragma Function</vt:lpstr>
      <vt:lpstr>Solver Pragma for Loops</vt:lpstr>
      <vt:lpstr>Solver Pragma Usage Example </vt:lpstr>
      <vt:lpstr>Solver Find</vt:lpstr>
      <vt:lpstr>Solver Debug</vt:lpstr>
      <vt:lpstr>QkitKnorrBremse Experience</vt:lpstr>
      <vt:lpstr>Project Workflow</vt:lpstr>
      <vt:lpstr>QkitKnorrBremse Experience</vt:lpstr>
      <vt:lpstr>Current State And Outlook</vt:lpstr>
      <vt:lpstr>Strategic Design Principles</vt:lpstr>
      <vt:lpstr>Current State of the Prototype</vt:lpstr>
      <vt:lpstr>Potentially…</vt:lpstr>
      <vt:lpstr>Future Work</vt:lpstr>
      <vt:lpstr>Questions/Discussion Notes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1328</cp:revision>
  <cp:lastPrinted>2018-01-19T07:40:56Z</cp:lastPrinted>
  <dcterms:created xsi:type="dcterms:W3CDTF">2009-12-04T13:21:58Z</dcterms:created>
  <dcterms:modified xsi:type="dcterms:W3CDTF">2021-05-17T07:11:52Z</dcterms:modified>
</cp:coreProperties>
</file>